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75" r:id="rId10"/>
    <p:sldId id="265" r:id="rId11"/>
    <p:sldId id="278" r:id="rId12"/>
    <p:sldId id="276" r:id="rId13"/>
    <p:sldId id="274" r:id="rId14"/>
    <p:sldId id="277" r:id="rId15"/>
    <p:sldId id="270" r:id="rId16"/>
    <p:sldId id="271" r:id="rId17"/>
    <p:sldId id="272" r:id="rId18"/>
  </p:sldIdLst>
  <p:sldSz cx="9144000" cy="5143500" type="screen16x9"/>
  <p:notesSz cx="6858000" cy="9144000"/>
  <p:embeddedFontLst>
    <p:embeddedFont>
      <p:font typeface="Roboto" panose="02000000000000000000" pitchFamily="2" charset="0"/>
      <p:regular r:id="rId20"/>
      <p:bold r:id="rId21"/>
      <p:italic r:id="rId22"/>
      <p:boldItalic r:id="rId23"/>
    </p:embeddedFont>
    <p:embeddedFont>
      <p:font typeface="Roboto Black" panose="02000000000000000000" pitchFamily="2" charset="0"/>
      <p:bold r:id="rId24"/>
      <p:italic r:id="rId25"/>
      <p:boldItalic r:id="rId26"/>
    </p:embeddedFont>
    <p:embeddedFont>
      <p:font typeface="Roboto Light" panose="02000000000000000000" pitchFamily="2" charset="0"/>
      <p:regular r:id="rId27"/>
      <p:bold r:id="rId28"/>
      <p:italic r:id="rId29"/>
      <p:boldItalic r:id="rId30"/>
    </p:embeddedFont>
    <p:embeddedFont>
      <p:font typeface="Roboto Medium" panose="02000000000000000000" pitchFamily="2" charset="0"/>
      <p:regular r:id="rId31"/>
      <p:bold r:id="rId32"/>
      <p:italic r:id="rId33"/>
      <p:boldItalic r:id="rId34"/>
    </p:embeddedFont>
    <p:embeddedFont>
      <p:font typeface="Roboto Thin" panose="02000000000000000000" pitchFamily="2" charset="0"/>
      <p:regular r:id="rId35"/>
      <p:bold r:id="rId36"/>
      <p:italic r:id="rId37"/>
      <p:boldItalic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202">
          <p15:clr>
            <a:srgbClr val="9AA0A6"/>
          </p15:clr>
        </p15:guide>
        <p15:guide id="4" pos="1209">
          <p15:clr>
            <a:srgbClr val="9AA0A6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5" roundtripDataSignature="AMtx7mgYjhY+NLZ8ExCcJy7LfixhjTBp8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57"/>
    <p:restoredTop sz="86105"/>
  </p:normalViewPr>
  <p:slideViewPr>
    <p:cSldViewPr snapToGrid="0">
      <p:cViewPr varScale="1">
        <p:scale>
          <a:sx n="184" d="100"/>
          <a:sy n="184" d="100"/>
        </p:scale>
        <p:origin x="696" y="176"/>
      </p:cViewPr>
      <p:guideLst>
        <p:guide orient="horz" pos="1620"/>
        <p:guide pos="2880"/>
        <p:guide pos="202"/>
        <p:guide pos="12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5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46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1" name="Google Shape;33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2" name="Google Shape;462;p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>
          <a:extLst>
            <a:ext uri="{FF2B5EF4-FFF2-40B4-BE49-F238E27FC236}">
              <a16:creationId xmlns:a16="http://schemas.microsoft.com/office/drawing/2014/main" id="{B5029F21-5076-E892-60B2-34F20594D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8:notes">
            <a:extLst>
              <a:ext uri="{FF2B5EF4-FFF2-40B4-BE49-F238E27FC236}">
                <a16:creationId xmlns:a16="http://schemas.microsoft.com/office/drawing/2014/main" id="{CF87E9F8-7EFE-2572-6C61-F2754FF4584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4" name="Google Shape;454;p8:notes">
            <a:extLst>
              <a:ext uri="{FF2B5EF4-FFF2-40B4-BE49-F238E27FC236}">
                <a16:creationId xmlns:a16="http://schemas.microsoft.com/office/drawing/2014/main" id="{A84B0983-7C13-092E-31D2-BB1120F71B3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100" b="1" dirty="0">
                <a:latin typeface="Roboto Medium"/>
                <a:ea typeface="Roboto Medium"/>
                <a:cs typeface="Roboto Medium"/>
                <a:sym typeface="Roboto Medium"/>
              </a:rPr>
              <a:t>Poll</a:t>
            </a:r>
            <a:r>
              <a:rPr lang="en" sz="1100" dirty="0">
                <a:latin typeface="Roboto Medium"/>
                <a:ea typeface="Roboto Medium"/>
                <a:cs typeface="Roboto Medium"/>
                <a:sym typeface="Roboto Medium"/>
              </a:rPr>
              <a:t>: </a:t>
            </a:r>
            <a:r>
              <a:rPr lang="en-CA" sz="1100" dirty="0">
                <a:latin typeface="Roboto Medium"/>
                <a:ea typeface="Roboto Medium"/>
                <a:cs typeface="Roboto Medium"/>
                <a:sym typeface="Roboto Medium"/>
              </a:rPr>
              <a:t>Can you onboard a new customer without them crying?</a:t>
            </a:r>
            <a:endParaRPr lang="en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CA" b="1" dirty="0"/>
              <a:t>Answer options:</a:t>
            </a:r>
            <a:endParaRPr b="1" dirty="0"/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CA" dirty="0"/>
              <a:t>Yes—sales hands off cleanly and onboarding runs like clockwork.</a:t>
            </a:r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CA" dirty="0"/>
              <a:t>Mostly—there’s a process, but details still fall through the cracks.</a:t>
            </a:r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CA" dirty="0"/>
              <a:t>Kind of—depends on who sold it and who’s doing the onboarding.</a:t>
            </a:r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CA" dirty="0"/>
              <a:t>Not really—onboarding feels like starting over for the client.</a:t>
            </a:r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CA" dirty="0"/>
              <a:t>Nope—every new client gets a front-row seat to our chaos.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103036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>
          <a:extLst>
            <a:ext uri="{FF2B5EF4-FFF2-40B4-BE49-F238E27FC236}">
              <a16:creationId xmlns:a16="http://schemas.microsoft.com/office/drawing/2014/main" id="{5FDE7FC1-7324-3679-FC10-A622108E58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79:notes">
            <a:extLst>
              <a:ext uri="{FF2B5EF4-FFF2-40B4-BE49-F238E27FC236}">
                <a16:creationId xmlns:a16="http://schemas.microsoft.com/office/drawing/2014/main" id="{C2174474-27C5-7C4B-EFFB-443999921F6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2" name="Google Shape;462;p79:notes">
            <a:extLst>
              <a:ext uri="{FF2B5EF4-FFF2-40B4-BE49-F238E27FC236}">
                <a16:creationId xmlns:a16="http://schemas.microsoft.com/office/drawing/2014/main" id="{9642BB65-BDB4-041A-2568-B47CF456ED7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1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What’s </a:t>
            </a:r>
            <a:r>
              <a:rPr lang="en-CA" sz="1100" b="1" i="1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not</a:t>
            </a:r>
            <a:r>
              <a:rPr lang="en-CA" sz="1100" b="0" i="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 a good sales hand-off process?</a:t>
            </a:r>
            <a:endParaRPr lang="en-CA" sz="1100" dirty="0">
              <a:solidFill>
                <a:schemeClr val="lt1"/>
              </a:solidFill>
              <a:latin typeface="Roboto Light"/>
              <a:ea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1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Sales Hand-off process: How do you think about “selling” what the vCIO/vCISO relationship looks like before they sign on the dotted line.</a:t>
            </a:r>
          </a:p>
        </p:txBody>
      </p:sp>
    </p:spTree>
    <p:extLst>
      <p:ext uri="{BB962C8B-B14F-4D97-AF65-F5344CB8AC3E}">
        <p14:creationId xmlns:p14="http://schemas.microsoft.com/office/powerpoint/2010/main" val="9379306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>
          <a:extLst>
            <a:ext uri="{FF2B5EF4-FFF2-40B4-BE49-F238E27FC236}">
              <a16:creationId xmlns:a16="http://schemas.microsoft.com/office/drawing/2014/main" id="{313E7161-AA2D-03E6-8772-BFA8FDF0F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8:notes">
            <a:extLst>
              <a:ext uri="{FF2B5EF4-FFF2-40B4-BE49-F238E27FC236}">
                <a16:creationId xmlns:a16="http://schemas.microsoft.com/office/drawing/2014/main" id="{A21022FB-D830-3557-407B-C0BC52C2E5F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4" name="Google Shape;454;p8:notes">
            <a:extLst>
              <a:ext uri="{FF2B5EF4-FFF2-40B4-BE49-F238E27FC236}">
                <a16:creationId xmlns:a16="http://schemas.microsoft.com/office/drawing/2014/main" id="{4178D9AB-371A-AE30-5216-F235F7F0DDC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b="1" dirty="0"/>
              <a:t>Poll Question</a:t>
            </a:r>
            <a:r>
              <a:rPr lang="en" dirty="0"/>
              <a:t>: </a:t>
            </a:r>
            <a:r>
              <a:rPr lang="en-CA" dirty="0"/>
              <a:t>Was signing the contract the high point of your client experience?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b="1" dirty="0"/>
              <a:t>Poll options:</a:t>
            </a:r>
            <a:endParaRPr b="1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CA" dirty="0"/>
              <a:t>Totally, it’s all downhill after the handshake.</a:t>
            </a:r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CA" dirty="0"/>
              <a:t>Maybe, we wow them sometimes, but not consistently.</a:t>
            </a:r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CA" dirty="0"/>
              <a:t>Not sure, we don’t have a customer success program.</a:t>
            </a:r>
          </a:p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CA" dirty="0"/>
              <a:t>No, our best relationships get stronger over time.</a:t>
            </a:r>
          </a:p>
        </p:txBody>
      </p:sp>
    </p:spTree>
    <p:extLst>
      <p:ext uri="{BB962C8B-B14F-4D97-AF65-F5344CB8AC3E}">
        <p14:creationId xmlns:p14="http://schemas.microsoft.com/office/powerpoint/2010/main" val="4605554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>
          <a:extLst>
            <a:ext uri="{FF2B5EF4-FFF2-40B4-BE49-F238E27FC236}">
              <a16:creationId xmlns:a16="http://schemas.microsoft.com/office/drawing/2014/main" id="{E5001B8C-ED14-8998-8F4A-44C45C9105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79:notes">
            <a:extLst>
              <a:ext uri="{FF2B5EF4-FFF2-40B4-BE49-F238E27FC236}">
                <a16:creationId xmlns:a16="http://schemas.microsoft.com/office/drawing/2014/main" id="{56C0B6F2-AEE2-1597-3AAD-06AC925B822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2" name="Google Shape;462;p79:notes">
            <a:extLst>
              <a:ext uri="{FF2B5EF4-FFF2-40B4-BE49-F238E27FC236}">
                <a16:creationId xmlns:a16="http://schemas.microsoft.com/office/drawing/2014/main" id="{A380AD0C-BD27-017B-C8E4-39BEB8C958D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CA" dirty="0"/>
              <a:t>Talk through each of these, what documentation is required, how processes should be documented.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353008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3" name="Google Shape;503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5" name="Google Shape;515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2" name="Google Shape;522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Drop link in chat during webinar: https://www.scalepad.com/events/a-growth-path-for-msps/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7" name="Google Shape;33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7" name="Google Shape;34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Send link to session 1 resources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6" name="Google Shape;356;p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5" name="Google Shape;36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4" name="Google Shape;38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5" name="Google Shape;44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4" name="Google Shape;45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100" b="1" dirty="0">
                <a:latin typeface="Roboto Medium"/>
                <a:ea typeface="Roboto Medium"/>
                <a:cs typeface="Roboto Medium"/>
                <a:sym typeface="Roboto Medium"/>
              </a:rPr>
              <a:t>Poll</a:t>
            </a:r>
            <a:r>
              <a:rPr lang="en" sz="1100" dirty="0">
                <a:latin typeface="Roboto Medium"/>
                <a:ea typeface="Roboto Medium"/>
                <a:cs typeface="Roboto Medium"/>
                <a:sym typeface="Roboto Medium"/>
              </a:rPr>
              <a:t>: </a:t>
            </a:r>
            <a:r>
              <a:rPr lang="en-CA" sz="1100" dirty="0">
                <a:latin typeface="Roboto Medium"/>
                <a:ea typeface="Roboto Medium"/>
                <a:cs typeface="Roboto Medium"/>
                <a:sym typeface="Roboto Medium"/>
              </a:rPr>
              <a:t>Could a new hire follow your processes without crying?</a:t>
            </a:r>
            <a:endParaRPr lang="en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CA" b="1" dirty="0"/>
              <a:t>Answer options:</a:t>
            </a:r>
            <a:endParaRPr b="1" dirty="0"/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CA" dirty="0"/>
              <a:t>Every critical process is mapped with a clear owner</a:t>
            </a:r>
            <a:endParaRPr dirty="0"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CA" dirty="0"/>
              <a:t>Most processes are mapped, but ownership is unclear</a:t>
            </a: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CA" dirty="0"/>
              <a:t>Some major processes are still tribal knowledge</a:t>
            </a: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CA" dirty="0"/>
              <a:t>We’re just starting to think about a formal process</a:t>
            </a: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>
          <a:extLst>
            <a:ext uri="{FF2B5EF4-FFF2-40B4-BE49-F238E27FC236}">
              <a16:creationId xmlns:a16="http://schemas.microsoft.com/office/drawing/2014/main" id="{24BE7A67-3A55-A550-D27C-84244B83B0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79:notes">
            <a:extLst>
              <a:ext uri="{FF2B5EF4-FFF2-40B4-BE49-F238E27FC236}">
                <a16:creationId xmlns:a16="http://schemas.microsoft.com/office/drawing/2014/main" id="{183905CE-5DAE-E5EB-400D-ACA2660E184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2" name="Google Shape;462;p79:notes">
            <a:extLst>
              <a:ext uri="{FF2B5EF4-FFF2-40B4-BE49-F238E27FC236}">
                <a16:creationId xmlns:a16="http://schemas.microsoft.com/office/drawing/2014/main" id="{519BF548-6877-2B6A-5C3B-826DE354035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CA" dirty="0"/>
              <a:t>Talk through each of these, what documentation is required, how processes should be documented.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58742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5.gi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gif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 Title Page – Lightbulb">
  <p:cSld name="TITLE_2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37"/>
          <p:cNvPicPr preferRelativeResize="0"/>
          <p:nvPr/>
        </p:nvPicPr>
        <p:blipFill rotWithShape="1">
          <a:blip r:embed="rId2">
            <a:alphaModFix/>
          </a:blip>
          <a:srcRect t="12451" b="12451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20950" y="807050"/>
            <a:ext cx="3600674" cy="4072899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7"/>
          <p:cNvSpPr txBox="1">
            <a:spLocks noGrp="1"/>
          </p:cNvSpPr>
          <p:nvPr>
            <p:ph type="title"/>
          </p:nvPr>
        </p:nvSpPr>
        <p:spPr>
          <a:xfrm>
            <a:off x="573250" y="1913463"/>
            <a:ext cx="4847700" cy="13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oboto Thin"/>
              <a:buNone/>
              <a:defRPr sz="4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7" name="Google Shape;17;p37"/>
          <p:cNvSpPr txBox="1">
            <a:spLocks noGrp="1"/>
          </p:cNvSpPr>
          <p:nvPr>
            <p:ph type="subTitle" idx="1"/>
          </p:nvPr>
        </p:nvSpPr>
        <p:spPr>
          <a:xfrm>
            <a:off x="573250" y="3243438"/>
            <a:ext cx="7039200" cy="5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Roboto"/>
              <a:buNone/>
              <a:defRPr sz="2400" b="0" i="0" u="none" strike="noStrike" cap="none">
                <a:solidFill>
                  <a:schemeClr val="accent6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8" name="Google Shape;18;p37"/>
          <p:cNvPicPr preferRelativeResize="0"/>
          <p:nvPr/>
        </p:nvPicPr>
        <p:blipFill rotWithShape="1">
          <a:blip r:embed="rId5">
            <a:alphaModFix/>
          </a:blip>
          <a:srcRect l="6026" t="31099" r="5343" b="31094"/>
          <a:stretch/>
        </p:blipFill>
        <p:spPr>
          <a:xfrm>
            <a:off x="710375" y="649875"/>
            <a:ext cx="1312350" cy="279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ScalePad">
  <p:cSld name="CUSTOM_9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47"/>
          <p:cNvPicPr preferRelativeResize="0"/>
          <p:nvPr/>
        </p:nvPicPr>
        <p:blipFill rotWithShape="1">
          <a:blip r:embed="rId2">
            <a:alphaModFix/>
          </a:blip>
          <a:srcRect t="12451" b="12451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47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Lifecycle Manager">
  <p:cSld name="CUSTOM_9_1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48"/>
          <p:cNvPicPr preferRelativeResize="0"/>
          <p:nvPr/>
        </p:nvPicPr>
        <p:blipFill rotWithShape="1">
          <a:blip r:embed="rId2">
            <a:alphaModFix/>
          </a:blip>
          <a:srcRect l="5554" r="5554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48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Backup Radar">
  <p:cSld name="CUSTOM_9_1_1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49"/>
          <p:cNvPicPr preferRelativeResize="0"/>
          <p:nvPr/>
        </p:nvPicPr>
        <p:blipFill rotWithShape="1">
          <a:blip r:embed="rId2">
            <a:alphaModFix/>
          </a:blip>
          <a:srcRect l="5554" r="5554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49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Lifecycle Insights">
  <p:cSld name="CUSTOM_9_1_1_1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50"/>
          <p:cNvPicPr preferRelativeResize="0"/>
          <p:nvPr/>
        </p:nvPicPr>
        <p:blipFill rotWithShape="1">
          <a:blip r:embed="rId2">
            <a:alphaModFix/>
          </a:blip>
          <a:srcRect l="5720" r="5720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50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Cognition360">
  <p:cSld name="CUSTOM_9_1_1_1_1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51"/>
          <p:cNvPicPr preferRelativeResize="0"/>
          <p:nvPr/>
        </p:nvPicPr>
        <p:blipFill rotWithShape="1">
          <a:blip r:embed="rId2">
            <a:alphaModFix/>
          </a:blip>
          <a:srcRect l="5476" r="546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5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51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Roboto Thin"/>
              <a:buNone/>
              <a:defRPr sz="3500" b="0" i="0" u="none" strike="noStrike" cap="none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Quoter">
  <p:cSld name="CUSTOM_9_1_1_1_1_2_1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5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52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Services">
  <p:cSld name="CUSTOM_9_1_1_1_1_2_1_1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5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53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Services">
  <p:cSld name="CUSTOM_7_2_2_1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5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7" y="0"/>
            <a:ext cx="2972114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9" name="Google Shape;109;p54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10" name="Google Shape;110;p54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54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12" name="Google Shape;112;p54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54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14" name="Google Shape;114;p54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Lifecycle Manager">
  <p:cSld name="CUSTOM_7_2_1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55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5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8" name="Google Shape;118;p55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19" name="Google Shape;119;p55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55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21" name="Google Shape;121;p55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55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23" name="Google Shape;123;p55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Backup Radar">
  <p:cSld name="CUSTOM_7_2_1_1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56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7" name="Google Shape;127;p56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28" name="Google Shape;128;p56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56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30" name="Google Shape;130;p56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56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32" name="Google Shape;132;p56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Presenter - Two Speakers">
  <p:cSld name="CUSTOM_7_1_1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38"/>
          <p:cNvPicPr preferRelativeResize="0"/>
          <p:nvPr/>
        </p:nvPicPr>
        <p:blipFill rotWithShape="1">
          <a:blip r:embed="rId2">
            <a:alphaModFix/>
          </a:blip>
          <a:srcRect t="29156" b="39809"/>
          <a:stretch/>
        </p:blipFill>
        <p:spPr>
          <a:xfrm>
            <a:off x="0" y="3017976"/>
            <a:ext cx="9144003" cy="2125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933539"/>
            <a:ext cx="9144003" cy="12099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" name="Google Shape;22;p38"/>
          <p:cNvGrpSpPr/>
          <p:nvPr/>
        </p:nvGrpSpPr>
        <p:grpSpPr>
          <a:xfrm>
            <a:off x="-4075" y="0"/>
            <a:ext cx="9143764" cy="4483725"/>
            <a:chOff x="-4075" y="381575"/>
            <a:chExt cx="9157500" cy="4483725"/>
          </a:xfrm>
        </p:grpSpPr>
        <p:sp>
          <p:nvSpPr>
            <p:cNvPr id="23" name="Google Shape;23;p38"/>
            <p:cNvSpPr/>
            <p:nvPr/>
          </p:nvSpPr>
          <p:spPr>
            <a:xfrm flipH="1">
              <a:off x="-49" y="2466350"/>
              <a:ext cx="9153324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24;p38"/>
            <p:cNvSpPr/>
            <p:nvPr/>
          </p:nvSpPr>
          <p:spPr>
            <a:xfrm>
              <a:off x="-4075" y="381575"/>
              <a:ext cx="9157500" cy="2210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5" name="Google Shape;25;p38"/>
          <p:cNvSpPr>
            <a:spLocks noGrp="1"/>
          </p:cNvSpPr>
          <p:nvPr>
            <p:ph type="pic" idx="2"/>
          </p:nvPr>
        </p:nvSpPr>
        <p:spPr>
          <a:xfrm>
            <a:off x="6329275" y="527825"/>
            <a:ext cx="1913400" cy="1913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8627"/>
              </a:srgbClr>
            </a:outerShdw>
          </a:effectLst>
        </p:spPr>
      </p:sp>
      <p:pic>
        <p:nvPicPr>
          <p:cNvPr id="26" name="Google Shape;26;p38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38"/>
          <p:cNvSpPr>
            <a:spLocks noGrp="1"/>
          </p:cNvSpPr>
          <p:nvPr>
            <p:ph type="pic" idx="3"/>
          </p:nvPr>
        </p:nvSpPr>
        <p:spPr>
          <a:xfrm>
            <a:off x="6329275" y="2716533"/>
            <a:ext cx="1913400" cy="1913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8627"/>
              </a:srgbClr>
            </a:outerShdw>
          </a:effectLst>
        </p:spPr>
      </p:sp>
      <p:sp>
        <p:nvSpPr>
          <p:cNvPr id="28" name="Google Shape;28;p38"/>
          <p:cNvSpPr txBox="1">
            <a:spLocks noGrp="1"/>
          </p:cNvSpPr>
          <p:nvPr>
            <p:ph type="title"/>
          </p:nvPr>
        </p:nvSpPr>
        <p:spPr>
          <a:xfrm>
            <a:off x="2255300" y="3212850"/>
            <a:ext cx="3675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"/>
              <a:buFont typeface="Roboto"/>
              <a:buNone/>
              <a:defRPr sz="15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  <p:sp>
        <p:nvSpPr>
          <p:cNvPr id="29" name="Google Shape;29;p38"/>
          <p:cNvSpPr txBox="1">
            <a:spLocks noGrp="1"/>
          </p:cNvSpPr>
          <p:nvPr>
            <p:ph type="subTitle" idx="1"/>
          </p:nvPr>
        </p:nvSpPr>
        <p:spPr>
          <a:xfrm>
            <a:off x="2574500" y="3520000"/>
            <a:ext cx="33558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Roboto Light"/>
              <a:buNone/>
              <a:defRPr sz="11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30" name="Google Shape;30;p38"/>
          <p:cNvSpPr txBox="1">
            <a:spLocks noGrp="1"/>
          </p:cNvSpPr>
          <p:nvPr>
            <p:ph type="title" idx="4"/>
          </p:nvPr>
        </p:nvSpPr>
        <p:spPr>
          <a:xfrm>
            <a:off x="2255300" y="882325"/>
            <a:ext cx="3675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"/>
              <a:buFont typeface="Roboto"/>
              <a:buNone/>
              <a:defRPr sz="15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  <p:sp>
        <p:nvSpPr>
          <p:cNvPr id="31" name="Google Shape;31;p38"/>
          <p:cNvSpPr txBox="1">
            <a:spLocks noGrp="1"/>
          </p:cNvSpPr>
          <p:nvPr>
            <p:ph type="subTitle" idx="5"/>
          </p:nvPr>
        </p:nvSpPr>
        <p:spPr>
          <a:xfrm>
            <a:off x="2574500" y="1189475"/>
            <a:ext cx="33558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Roboto Light"/>
              <a:buNone/>
              <a:defRPr sz="11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Lifecycle Insights">
  <p:cSld name="CUSTOM_7_2_1_1_1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57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6" name="Google Shape;136;p57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37" name="Google Shape;137;p57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57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39" name="Google Shape;139;p57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57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41" name="Google Shape;141;p57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Cognition360">
  <p:cSld name="CUSTOM_7_2_1_1_1_1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58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5" name="Google Shape;145;p58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46" name="Google Shape;146;p58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58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48" name="Google Shape;148;p58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58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50" name="Google Shape;150;p58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Quoter">
  <p:cSld name="CUSTOM_7_2_1_1_1_1_1_1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5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7" y="-12"/>
            <a:ext cx="2972114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3" name="Google Shape;153;p59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54" name="Google Shape;154;p59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59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6" name="Google Shape;156;p59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57" name="Google Shape;157;p59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58" name="Google Shape;158;p59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Services">
  <p:cSld name="CUSTOM_12"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60"/>
          <p:cNvPicPr preferRelativeResize="0"/>
          <p:nvPr/>
        </p:nvPicPr>
        <p:blipFill rotWithShape="1">
          <a:blip r:embed="rId2">
            <a:alphaModFix/>
          </a:blip>
          <a:srcRect l="32692" r="32692"/>
          <a:stretch/>
        </p:blipFill>
        <p:spPr>
          <a:xfrm flipH="1">
            <a:off x="5583301" y="0"/>
            <a:ext cx="3560699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60"/>
          <p:cNvPicPr preferRelativeResize="0"/>
          <p:nvPr/>
        </p:nvPicPr>
        <p:blipFill rotWithShape="1">
          <a:blip r:embed="rId3">
            <a:alphaModFix/>
          </a:blip>
          <a:srcRect l="18" r="9"/>
          <a:stretch/>
        </p:blipFill>
        <p:spPr>
          <a:xfrm>
            <a:off x="6172913" y="0"/>
            <a:ext cx="2971075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2" name="Google Shape;162;p60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163" name="Google Shape;163;p60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60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5" name="Google Shape;165;p60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66" name="Google Shape;166;p60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7" name="Google Shape;167;p60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168" name="Google Shape;168;p60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Lifecycle Manager 1">
  <p:cSld name="CUSTOM_12_2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61"/>
          <p:cNvPicPr preferRelativeResize="0"/>
          <p:nvPr/>
        </p:nvPicPr>
        <p:blipFill rotWithShape="1">
          <a:blip r:embed="rId2">
            <a:alphaModFix/>
          </a:blip>
          <a:srcRect l="32692" r="32692"/>
          <a:stretch/>
        </p:blipFill>
        <p:spPr>
          <a:xfrm flipH="1">
            <a:off x="5583301" y="0"/>
            <a:ext cx="3560699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913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2" name="Google Shape;172;p61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173" name="Google Shape;173;p61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61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5" name="Google Shape;175;p61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76" name="Google Shape;176;p61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7" name="Google Shape;177;p61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178" name="Google Shape;178;p61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Backup Radar">
  <p:cSld name="CUSTOM_12_1"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62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5583301" y="0"/>
            <a:ext cx="3560699" cy="5138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6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913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2" name="Google Shape;182;p62"/>
          <p:cNvGrpSpPr/>
          <p:nvPr/>
        </p:nvGrpSpPr>
        <p:grpSpPr>
          <a:xfrm rot="-5400000">
            <a:off x="837714" y="-837990"/>
            <a:ext cx="5143776" cy="6819204"/>
            <a:chOff x="-4090" y="0"/>
            <a:chExt cx="9157515" cy="4865300"/>
          </a:xfrm>
        </p:grpSpPr>
        <p:sp>
          <p:nvSpPr>
            <p:cNvPr id="183" name="Google Shape;183;p62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62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5" name="Google Shape;185;p62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186" name="Google Shape;186;p62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62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88" name="Google Shape;188;p62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Lifecycle Insights">
  <p:cSld name="CUSTOM_12_1_1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63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5583301" y="0"/>
            <a:ext cx="3560699" cy="5138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913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2" name="Google Shape;192;p63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193" name="Google Shape;193;p63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63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5" name="Google Shape;195;p63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196" name="Google Shape;196;p63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63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98" name="Google Shape;198;p63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Cognition360">
  <p:cSld name="CUSTOM_12_1_1_1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64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558330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6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913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2" name="Google Shape;202;p64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203" name="Google Shape;203;p64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64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5" name="Google Shape;205;p64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206" name="Google Shape;206;p64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64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08" name="Google Shape;208;p64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ControlMap">
  <p:cSld name="CUSTOM_12_1_1_1_1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65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558330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6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913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2" name="Google Shape;212;p65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213" name="Google Shape;213;p65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65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5" name="Google Shape;215;p65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216" name="Google Shape;216;p65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65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18" name="Google Shape;218;p65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Quoter">
  <p:cSld name="CUSTOM_12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6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171893" y="-2425"/>
            <a:ext cx="2972114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1" name="Google Shape;221;p66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222" name="Google Shape;222;p66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66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4" name="Google Shape;224;p66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225" name="Google Shape;225;p66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66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27" name="Google Shape;227;p66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- Blank Slide">
  <p:cSld name="CUSTOM_11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3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39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pic>
        <p:nvPicPr>
          <p:cNvPr id="36" name="Google Shape;36;p39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Presenter - One Speaker">
  <p:cSld name="CUSTOM_7_1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Google Shape;229;p6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0" name="Google Shape;230;p67"/>
          <p:cNvGrpSpPr/>
          <p:nvPr/>
        </p:nvGrpSpPr>
        <p:grpSpPr>
          <a:xfrm>
            <a:off x="-4075" y="-5725"/>
            <a:ext cx="9157500" cy="3462300"/>
            <a:chOff x="-4075" y="1403000"/>
            <a:chExt cx="9157500" cy="3462300"/>
          </a:xfrm>
        </p:grpSpPr>
        <p:sp>
          <p:nvSpPr>
            <p:cNvPr id="231" name="Google Shape;231;p67"/>
            <p:cNvSpPr/>
            <p:nvPr/>
          </p:nvSpPr>
          <p:spPr>
            <a:xfrm flipH="1">
              <a:off x="-49" y="2466350"/>
              <a:ext cx="9153324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67"/>
            <p:cNvSpPr/>
            <p:nvPr/>
          </p:nvSpPr>
          <p:spPr>
            <a:xfrm>
              <a:off x="-4075" y="1403000"/>
              <a:ext cx="9157500" cy="1188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3" name="Google Shape;233;p67"/>
          <p:cNvSpPr>
            <a:spLocks noGrp="1"/>
          </p:cNvSpPr>
          <p:nvPr>
            <p:ph type="pic" idx="2"/>
          </p:nvPr>
        </p:nvSpPr>
        <p:spPr>
          <a:xfrm>
            <a:off x="5757425" y="1516050"/>
            <a:ext cx="2485200" cy="24852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8627"/>
              </a:srgbClr>
            </a:outerShdw>
          </a:effectLst>
        </p:spPr>
      </p:sp>
      <p:sp>
        <p:nvSpPr>
          <p:cNvPr id="234" name="Google Shape;234;p67"/>
          <p:cNvSpPr txBox="1">
            <a:spLocks noGrp="1"/>
          </p:cNvSpPr>
          <p:nvPr>
            <p:ph type="title"/>
          </p:nvPr>
        </p:nvSpPr>
        <p:spPr>
          <a:xfrm>
            <a:off x="1756900" y="2060075"/>
            <a:ext cx="3675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5" name="Google Shape;235;p67"/>
          <p:cNvSpPr txBox="1">
            <a:spLocks noGrp="1"/>
          </p:cNvSpPr>
          <p:nvPr>
            <p:ph type="subTitle" idx="1"/>
          </p:nvPr>
        </p:nvSpPr>
        <p:spPr>
          <a:xfrm>
            <a:off x="2076100" y="2365025"/>
            <a:ext cx="33558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6" name="Google Shape;236;p67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Presenter - Three Speakers">
  <p:cSld name="CUSTOM_7_1_2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p68"/>
          <p:cNvPicPr preferRelativeResize="0"/>
          <p:nvPr/>
        </p:nvPicPr>
        <p:blipFill rotWithShape="1">
          <a:blip r:embed="rId2">
            <a:alphaModFix/>
          </a:blip>
          <a:srcRect b="24936"/>
          <a:stretch/>
        </p:blipFill>
        <p:spPr>
          <a:xfrm>
            <a:off x="0" y="1282775"/>
            <a:ext cx="9144003" cy="38607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9" name="Google Shape;239;p68"/>
          <p:cNvGrpSpPr/>
          <p:nvPr/>
        </p:nvGrpSpPr>
        <p:grpSpPr>
          <a:xfrm>
            <a:off x="0" y="-5725"/>
            <a:ext cx="9143764" cy="3136675"/>
            <a:chOff x="-4075" y="1728625"/>
            <a:chExt cx="9157500" cy="3136675"/>
          </a:xfrm>
        </p:grpSpPr>
        <p:sp>
          <p:nvSpPr>
            <p:cNvPr id="240" name="Google Shape;240;p68"/>
            <p:cNvSpPr/>
            <p:nvPr/>
          </p:nvSpPr>
          <p:spPr>
            <a:xfrm flipH="1">
              <a:off x="-49" y="2466350"/>
              <a:ext cx="9153324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68"/>
            <p:cNvSpPr/>
            <p:nvPr/>
          </p:nvSpPr>
          <p:spPr>
            <a:xfrm>
              <a:off x="-4075" y="1728625"/>
              <a:ext cx="9157500" cy="863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2" name="Google Shape;242;p68"/>
          <p:cNvSpPr>
            <a:spLocks noGrp="1"/>
          </p:cNvSpPr>
          <p:nvPr>
            <p:ph type="pic" idx="2"/>
          </p:nvPr>
        </p:nvSpPr>
        <p:spPr>
          <a:xfrm>
            <a:off x="6299800" y="1535825"/>
            <a:ext cx="1847400" cy="1847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8627"/>
              </a:srgbClr>
            </a:outerShdw>
          </a:effectLst>
        </p:spPr>
      </p:sp>
      <p:sp>
        <p:nvSpPr>
          <p:cNvPr id="243" name="Google Shape;243;p68"/>
          <p:cNvSpPr txBox="1">
            <a:spLocks noGrp="1"/>
          </p:cNvSpPr>
          <p:nvPr>
            <p:ph type="title"/>
          </p:nvPr>
        </p:nvSpPr>
        <p:spPr>
          <a:xfrm>
            <a:off x="996800" y="3576100"/>
            <a:ext cx="2337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Roboto"/>
              <a:buNone/>
              <a:defRPr sz="12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  <p:sp>
        <p:nvSpPr>
          <p:cNvPr id="244" name="Google Shape;244;p68"/>
          <p:cNvSpPr txBox="1">
            <a:spLocks noGrp="1"/>
          </p:cNvSpPr>
          <p:nvPr>
            <p:ph type="subTitle" idx="1"/>
          </p:nvPr>
        </p:nvSpPr>
        <p:spPr>
          <a:xfrm>
            <a:off x="996800" y="3833650"/>
            <a:ext cx="23370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oboto Light"/>
              <a:buNone/>
              <a:defRPr sz="9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pic>
        <p:nvPicPr>
          <p:cNvPr id="245" name="Google Shape;245;p68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68"/>
          <p:cNvSpPr>
            <a:spLocks noGrp="1"/>
          </p:cNvSpPr>
          <p:nvPr>
            <p:ph type="pic" idx="3"/>
          </p:nvPr>
        </p:nvSpPr>
        <p:spPr>
          <a:xfrm>
            <a:off x="3648300" y="1535825"/>
            <a:ext cx="1847400" cy="1847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8627"/>
              </a:srgbClr>
            </a:outerShdw>
          </a:effectLst>
        </p:spPr>
      </p:sp>
      <p:sp>
        <p:nvSpPr>
          <p:cNvPr id="247" name="Google Shape;247;p68"/>
          <p:cNvSpPr>
            <a:spLocks noGrp="1"/>
          </p:cNvSpPr>
          <p:nvPr>
            <p:ph type="pic" idx="4"/>
          </p:nvPr>
        </p:nvSpPr>
        <p:spPr>
          <a:xfrm>
            <a:off x="996800" y="1535825"/>
            <a:ext cx="1847400" cy="1847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8627"/>
              </a:srgbClr>
            </a:outerShdw>
          </a:effectLst>
        </p:spPr>
      </p:sp>
      <p:sp>
        <p:nvSpPr>
          <p:cNvPr id="248" name="Google Shape;248;p68"/>
          <p:cNvSpPr txBox="1">
            <a:spLocks noGrp="1"/>
          </p:cNvSpPr>
          <p:nvPr>
            <p:ph type="title" idx="5"/>
          </p:nvPr>
        </p:nvSpPr>
        <p:spPr>
          <a:xfrm>
            <a:off x="3648300" y="3576100"/>
            <a:ext cx="2323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Roboto"/>
              <a:buNone/>
              <a:defRPr sz="12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  <p:sp>
        <p:nvSpPr>
          <p:cNvPr id="249" name="Google Shape;249;p68"/>
          <p:cNvSpPr txBox="1">
            <a:spLocks noGrp="1"/>
          </p:cNvSpPr>
          <p:nvPr>
            <p:ph type="subTitle" idx="6"/>
          </p:nvPr>
        </p:nvSpPr>
        <p:spPr>
          <a:xfrm>
            <a:off x="3648300" y="3833650"/>
            <a:ext cx="2295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oboto Light"/>
              <a:buNone/>
              <a:defRPr sz="9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50" name="Google Shape;250;p68"/>
          <p:cNvSpPr txBox="1">
            <a:spLocks noGrp="1"/>
          </p:cNvSpPr>
          <p:nvPr>
            <p:ph type="title" idx="7"/>
          </p:nvPr>
        </p:nvSpPr>
        <p:spPr>
          <a:xfrm>
            <a:off x="6299800" y="3576100"/>
            <a:ext cx="2367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Roboto"/>
              <a:buNone/>
              <a:defRPr sz="12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  <p:sp>
        <p:nvSpPr>
          <p:cNvPr id="251" name="Google Shape;251;p68"/>
          <p:cNvSpPr txBox="1">
            <a:spLocks noGrp="1"/>
          </p:cNvSpPr>
          <p:nvPr>
            <p:ph type="subTitle" idx="8"/>
          </p:nvPr>
        </p:nvSpPr>
        <p:spPr>
          <a:xfrm>
            <a:off x="6299800" y="3833650"/>
            <a:ext cx="23394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oboto Light"/>
              <a:buNone/>
              <a:defRPr sz="9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Services">
  <p:cSld name="CUSTOM_7_1_1_1_2"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Google Shape;253;p6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4018452"/>
            <a:ext cx="9143999" cy="121009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4" name="Google Shape;254;p69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255" name="Google Shape;255;p69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69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57" name="Google Shape;257;p69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69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59" name="Google Shape;259;p69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Lifecycle Manager">
  <p:cSld name="CUSTOM_7_1_1_1_1"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oogle Shape;261;p70"/>
          <p:cNvPicPr preferRelativeResize="0"/>
          <p:nvPr/>
        </p:nvPicPr>
        <p:blipFill rotWithShape="1">
          <a:blip r:embed="rId2">
            <a:alphaModFix/>
          </a:blip>
          <a:srcRect t="26755" b="26755"/>
          <a:stretch/>
        </p:blipFill>
        <p:spPr>
          <a:xfrm>
            <a:off x="0" y="3017975"/>
            <a:ext cx="9144003" cy="2125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7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3" name="Google Shape;263;p70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264" name="Google Shape;264;p70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70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66" name="Google Shape;266;p70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70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68" name="Google Shape;268;p70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Backup Radar">
  <p:cSld name="CUSTOM_7_1_1_1_1_1"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Google Shape;270;p71"/>
          <p:cNvPicPr preferRelativeResize="0"/>
          <p:nvPr/>
        </p:nvPicPr>
        <p:blipFill rotWithShape="1">
          <a:blip r:embed="rId2">
            <a:alphaModFix/>
          </a:blip>
          <a:srcRect t="26755" b="26755"/>
          <a:stretch/>
        </p:blipFill>
        <p:spPr>
          <a:xfrm>
            <a:off x="0" y="3017975"/>
            <a:ext cx="9144003" cy="2125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7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5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2" name="Google Shape;272;p71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273" name="Google Shape;273;p71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71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75" name="Google Shape;275;p71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71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77" name="Google Shape;277;p71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Lifecycle Insights">
  <p:cSld name="CUSTOM_7_1_1_1_1_1_1"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Google Shape;279;p72"/>
          <p:cNvPicPr preferRelativeResize="0"/>
          <p:nvPr/>
        </p:nvPicPr>
        <p:blipFill rotWithShape="1">
          <a:blip r:embed="rId2">
            <a:alphaModFix/>
          </a:blip>
          <a:srcRect t="26755" b="26755"/>
          <a:stretch/>
        </p:blipFill>
        <p:spPr>
          <a:xfrm>
            <a:off x="0" y="3017975"/>
            <a:ext cx="9144003" cy="2125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7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5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1" name="Google Shape;281;p72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282" name="Google Shape;282;p72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72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84" name="Google Shape;284;p72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72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86" name="Google Shape;286;p72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 Cognition360">
  <p:cSld name="CUSTOM_7_1_1_1_1_1_1_1"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Google Shape;288;p73"/>
          <p:cNvPicPr preferRelativeResize="0"/>
          <p:nvPr/>
        </p:nvPicPr>
        <p:blipFill rotWithShape="1">
          <a:blip r:embed="rId2">
            <a:alphaModFix/>
          </a:blip>
          <a:srcRect t="26755" b="26755"/>
          <a:stretch/>
        </p:blipFill>
        <p:spPr>
          <a:xfrm>
            <a:off x="0" y="3017975"/>
            <a:ext cx="9144003" cy="2125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7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0" name="Google Shape;290;p73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291" name="Google Shape;291;p73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73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93" name="Google Shape;293;p73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73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95" name="Google Shape;295;p73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 ControlMap">
  <p:cSld name="CUSTOM_7_1_1_1_1_1_1_1_1"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" name="Google Shape;297;p74"/>
          <p:cNvPicPr preferRelativeResize="0"/>
          <p:nvPr/>
        </p:nvPicPr>
        <p:blipFill rotWithShape="1">
          <a:blip r:embed="rId2">
            <a:alphaModFix/>
          </a:blip>
          <a:srcRect t="26755" b="26755"/>
          <a:stretch/>
        </p:blipFill>
        <p:spPr>
          <a:xfrm>
            <a:off x="0" y="3017975"/>
            <a:ext cx="9144003" cy="2125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7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9" name="Google Shape;299;p74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300" name="Google Shape;300;p74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74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02" name="Google Shape;302;p74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74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304" name="Google Shape;304;p74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 Quoter">
  <p:cSld name="CUSTOM_7_1_1_1_1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7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295956"/>
            <a:ext cx="9143999" cy="8475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7" name="Google Shape;307;p75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308" name="Google Shape;308;p75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75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10" name="Google Shape;310;p75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p75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312" name="Google Shape;312;p75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ScalePad 1">
  <p:cSld name="CUSTOM_9_2"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Google Shape;314;p76"/>
          <p:cNvPicPr preferRelativeResize="0"/>
          <p:nvPr/>
        </p:nvPicPr>
        <p:blipFill rotWithShape="1">
          <a:blip r:embed="rId2">
            <a:alphaModFix/>
          </a:blip>
          <a:srcRect t="12451" b="12451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7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76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ControlMap">
  <p:cSld name="CUSTOM_9_1_1_1_1_2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41"/>
          <p:cNvPicPr preferRelativeResize="0"/>
          <p:nvPr/>
        </p:nvPicPr>
        <p:blipFill rotWithShape="1">
          <a:blip r:embed="rId2">
            <a:alphaModFix/>
          </a:blip>
          <a:srcRect l="5689" r="5689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41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USTOM_11" type="tx">
  <p:cSld name="TITLE_AND_BODY"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Google Shape;318;p77" descr="Google Shape;6;p1"/>
          <p:cNvPicPr preferRelativeResize="0"/>
          <p:nvPr/>
        </p:nvPicPr>
        <p:blipFill rotWithShape="1">
          <a:blip r:embed="rId2">
            <a:alphaModFix/>
          </a:blip>
          <a:srcRect l="6026" t="31099" r="5343" b="31090"/>
          <a:stretch/>
        </p:blipFill>
        <p:spPr>
          <a:xfrm>
            <a:off x="194774" y="4805350"/>
            <a:ext cx="895676" cy="190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77" descr="Google Shape;7;p1"/>
          <p:cNvPicPr preferRelativeResize="0"/>
          <p:nvPr/>
        </p:nvPicPr>
        <p:blipFill rotWithShape="1">
          <a:blip r:embed="rId3">
            <a:alphaModFix/>
          </a:blip>
          <a:srcRect t="12451" b="12451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77" descr="Google Shape;8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-1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77"/>
          <p:cNvSpPr txBox="1"/>
          <p:nvPr/>
        </p:nvSpPr>
        <p:spPr>
          <a:xfrm>
            <a:off x="1205850" y="1876625"/>
            <a:ext cx="67323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en" sz="4500" b="0" i="0" u="none" strike="noStrike" cap="none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rPr>
              <a:t>2024 Slide Deck Template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p77"/>
          <p:cNvSpPr txBox="1"/>
          <p:nvPr/>
        </p:nvSpPr>
        <p:spPr>
          <a:xfrm>
            <a:off x="1205850" y="2678125"/>
            <a:ext cx="67323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chemeClr val="accent6"/>
                </a:solidFill>
                <a:latin typeface="Roboto Medium"/>
                <a:ea typeface="Roboto Medium"/>
                <a:cs typeface="Roboto Medium"/>
                <a:sym typeface="Roboto Medium"/>
              </a:rPr>
              <a:t>Equipping your MSP Adventure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3" name="Google Shape;323;p77" descr="Google Shape;11;p1"/>
          <p:cNvPicPr preferRelativeResize="0"/>
          <p:nvPr/>
        </p:nvPicPr>
        <p:blipFill rotWithShape="1">
          <a:blip r:embed="rId2">
            <a:alphaModFix/>
          </a:blip>
          <a:srcRect l="6026" t="31099" r="5343" b="31094"/>
          <a:stretch/>
        </p:blipFill>
        <p:spPr>
          <a:xfrm>
            <a:off x="3915825" y="1523500"/>
            <a:ext cx="1312351" cy="27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77" descr="Google Shape;291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-1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77" descr="Google Shape;292;p3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-1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Google Shape;326;p77"/>
          <p:cNvSpPr txBox="1">
            <a:spLocks noGrp="1"/>
          </p:cNvSpPr>
          <p:nvPr>
            <p:ph type="title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27" name="Google Shape;327;p77" descr="Google Shape;234;p29"/>
          <p:cNvPicPr preferRelativeResize="0"/>
          <p:nvPr/>
        </p:nvPicPr>
        <p:blipFill rotWithShape="1">
          <a:blip r:embed="rId2">
            <a:alphaModFix/>
          </a:blip>
          <a:srcRect l="6026" t="31099" r="5343" b="31094"/>
          <a:stretch/>
        </p:blipFill>
        <p:spPr>
          <a:xfrm>
            <a:off x="351975" y="4721075"/>
            <a:ext cx="865625" cy="184076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77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ScalePad">
  <p:cSld name="CUSTOM_7_2_2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oogle Shape;42;p42"/>
          <p:cNvPicPr preferRelativeResize="0"/>
          <p:nvPr/>
        </p:nvPicPr>
        <p:blipFill rotWithShape="1">
          <a:blip r:embed="rId2">
            <a:alphaModFix/>
          </a:blip>
          <a:srcRect l="24303" r="24303"/>
          <a:stretch/>
        </p:blipFill>
        <p:spPr>
          <a:xfrm flipH="1">
            <a:off x="1" y="0"/>
            <a:ext cx="3560699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4" name="Google Shape;44;p42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45" name="Google Shape;45;p42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" name="Google Shape;46;p42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47" name="Google Shape;47;p42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42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49" name="Google Shape;49;p42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 ScalePad">
  <p:cSld name="CUSTOM_7_1_1_1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43"/>
          <p:cNvPicPr preferRelativeResize="0"/>
          <p:nvPr/>
        </p:nvPicPr>
        <p:blipFill rotWithShape="1">
          <a:blip r:embed="rId2">
            <a:alphaModFix/>
          </a:blip>
          <a:srcRect t="29156" b="39809"/>
          <a:stretch/>
        </p:blipFill>
        <p:spPr>
          <a:xfrm>
            <a:off x="0" y="3017975"/>
            <a:ext cx="9144003" cy="2125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" name="Google Shape;53;p43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54" name="Google Shape;54;p43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55;p43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56" name="Google Shape;56;p43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43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58" name="Google Shape;58;p43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ControlMap">
  <p:cSld name="CUSTOM_7_2_1_1_1_1_1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44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1" y="0"/>
            <a:ext cx="3560699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2" name="Google Shape;62;p44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63" name="Google Shape;63;p44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Google Shape;64;p44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5" name="Google Shape;65;p44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66" name="Google Shape;66;p44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67" name="Google Shape;67;p44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 Title Page – Blank" type="title">
  <p:cSld name="TITL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45"/>
          <p:cNvPicPr preferRelativeResize="0"/>
          <p:nvPr/>
        </p:nvPicPr>
        <p:blipFill rotWithShape="1">
          <a:blip r:embed="rId2">
            <a:alphaModFix/>
          </a:blip>
          <a:srcRect t="12451" b="12451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45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710375" y="649875"/>
            <a:ext cx="1312350" cy="279075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45"/>
          <p:cNvSpPr txBox="1">
            <a:spLocks noGrp="1"/>
          </p:cNvSpPr>
          <p:nvPr>
            <p:ph type="title"/>
          </p:nvPr>
        </p:nvSpPr>
        <p:spPr>
          <a:xfrm>
            <a:off x="573250" y="2529750"/>
            <a:ext cx="7299300" cy="71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oboto Thin"/>
              <a:buNone/>
              <a:defRPr sz="4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73" name="Google Shape;73;p45"/>
          <p:cNvSpPr txBox="1">
            <a:spLocks noGrp="1"/>
          </p:cNvSpPr>
          <p:nvPr>
            <p:ph type="subTitle" idx="1"/>
          </p:nvPr>
        </p:nvSpPr>
        <p:spPr>
          <a:xfrm>
            <a:off x="573250" y="3243450"/>
            <a:ext cx="7039200" cy="5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Roboto"/>
              <a:buNone/>
              <a:defRPr sz="2400" b="0" i="0" u="none" strike="noStrike" cap="none">
                <a:solidFill>
                  <a:schemeClr val="accent6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 Title Page – The Rocket">
  <p:cSld name="TITLE_2_1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46"/>
          <p:cNvPicPr preferRelativeResize="0"/>
          <p:nvPr/>
        </p:nvPicPr>
        <p:blipFill rotWithShape="1">
          <a:blip r:embed="rId2">
            <a:alphaModFix/>
          </a:blip>
          <a:srcRect t="12451" b="12451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46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710375" y="649875"/>
            <a:ext cx="1312350" cy="27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4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46"/>
          <p:cNvSpPr txBox="1">
            <a:spLocks noGrp="1"/>
          </p:cNvSpPr>
          <p:nvPr>
            <p:ph type="title"/>
          </p:nvPr>
        </p:nvSpPr>
        <p:spPr>
          <a:xfrm>
            <a:off x="573250" y="2529750"/>
            <a:ext cx="7299300" cy="71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oboto Thin"/>
              <a:buNone/>
              <a:defRPr sz="4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subTitle" idx="1"/>
          </p:nvPr>
        </p:nvSpPr>
        <p:spPr>
          <a:xfrm>
            <a:off x="573250" y="3243450"/>
            <a:ext cx="7039200" cy="5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Roboto"/>
              <a:buNone/>
              <a:defRPr sz="2400" b="0" i="0" u="none" strike="noStrike" cap="none">
                <a:solidFill>
                  <a:schemeClr val="accent6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2.jp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36"/>
          <p:cNvPicPr preferRelativeResize="0"/>
          <p:nvPr/>
        </p:nvPicPr>
        <p:blipFill rotWithShape="1">
          <a:blip r:embed="rId42">
            <a:alphaModFix/>
          </a:blip>
          <a:srcRect l="6026" t="31099" r="5343" b="31094"/>
          <a:stretch/>
        </p:blipFill>
        <p:spPr>
          <a:xfrm>
            <a:off x="194775" y="4805350"/>
            <a:ext cx="895675" cy="190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7;p36"/>
          <p:cNvPicPr preferRelativeResize="0"/>
          <p:nvPr/>
        </p:nvPicPr>
        <p:blipFill rotWithShape="1">
          <a:blip r:embed="rId43">
            <a:alphaModFix/>
          </a:blip>
          <a:srcRect t="12451" b="12451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8;p36"/>
          <p:cNvPicPr preferRelativeResize="0"/>
          <p:nvPr/>
        </p:nvPicPr>
        <p:blipFill rotWithShape="1">
          <a:blip r:embed="rId44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;p36"/>
          <p:cNvSpPr txBox="1"/>
          <p:nvPr/>
        </p:nvSpPr>
        <p:spPr>
          <a:xfrm>
            <a:off x="1205850" y="1876625"/>
            <a:ext cx="67323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en" sz="4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rPr>
              <a:t>2024 Slide Deck Template</a:t>
            </a:r>
            <a:endParaRPr sz="4500" b="0" i="0" u="none" strike="noStrike" cap="none">
              <a:solidFill>
                <a:schemeClr val="lt1"/>
              </a:solidFill>
              <a:latin typeface="Roboto Thin"/>
              <a:ea typeface="Roboto Thin"/>
              <a:cs typeface="Roboto Thin"/>
              <a:sym typeface="Roboto Thin"/>
            </a:endParaRPr>
          </a:p>
        </p:txBody>
      </p:sp>
      <p:sp>
        <p:nvSpPr>
          <p:cNvPr id="10" name="Google Shape;10;p36"/>
          <p:cNvSpPr txBox="1"/>
          <p:nvPr/>
        </p:nvSpPr>
        <p:spPr>
          <a:xfrm>
            <a:off x="1205850" y="2678125"/>
            <a:ext cx="67323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chemeClr val="accent6"/>
                </a:solidFill>
                <a:latin typeface="Roboto Medium"/>
                <a:ea typeface="Roboto Medium"/>
                <a:cs typeface="Roboto Medium"/>
                <a:sym typeface="Roboto Medium"/>
              </a:rPr>
              <a:t>Equipping your MSP Adventure</a:t>
            </a:r>
            <a:endParaRPr sz="2400" b="0" i="0" u="none" strike="noStrike" cap="none">
              <a:solidFill>
                <a:schemeClr val="accent6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pic>
        <p:nvPicPr>
          <p:cNvPr id="11" name="Google Shape;11;p36"/>
          <p:cNvPicPr preferRelativeResize="0"/>
          <p:nvPr/>
        </p:nvPicPr>
        <p:blipFill rotWithShape="1">
          <a:blip r:embed="rId42">
            <a:alphaModFix/>
          </a:blip>
          <a:srcRect l="6026" t="31099" r="5343" b="31094"/>
          <a:stretch/>
        </p:blipFill>
        <p:spPr>
          <a:xfrm>
            <a:off x="3915825" y="1523500"/>
            <a:ext cx="1312350" cy="279075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2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"/>
          <p:cNvSpPr txBox="1">
            <a:spLocks noGrp="1"/>
          </p:cNvSpPr>
          <p:nvPr>
            <p:ph type="title"/>
          </p:nvPr>
        </p:nvSpPr>
        <p:spPr>
          <a:xfrm>
            <a:off x="573249" y="1913475"/>
            <a:ext cx="5422033" cy="13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</a:pPr>
            <a:r>
              <a:rPr lang="en" sz="3000"/>
              <a:t>Building Your vCISO Practice: A Growth Path for MSPs</a:t>
            </a:r>
            <a:endParaRPr sz="3000" b="0">
              <a:latin typeface="Roboto Thin"/>
              <a:ea typeface="Roboto Thin"/>
              <a:cs typeface="Roboto Thin"/>
              <a:sym typeface="Roboto Thin"/>
            </a:endParaRPr>
          </a:p>
        </p:txBody>
      </p:sp>
      <p:sp>
        <p:nvSpPr>
          <p:cNvPr id="334" name="Google Shape;334;p1"/>
          <p:cNvSpPr txBox="1">
            <a:spLocks noGrp="1"/>
          </p:cNvSpPr>
          <p:nvPr>
            <p:ph type="subTitle" idx="1"/>
          </p:nvPr>
        </p:nvSpPr>
        <p:spPr>
          <a:xfrm>
            <a:off x="573251" y="3036299"/>
            <a:ext cx="3728586" cy="13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 sz="2200" dirty="0"/>
              <a:t>Implementation of Your Processes and Offerings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CA" sz="1600" dirty="0">
                <a:solidFill>
                  <a:schemeClr val="bg1"/>
                </a:solidFill>
              </a:rPr>
              <a:t>*Previously: “Scaling Your vCISO Practice for Mid-Sized MSPs”</a:t>
            </a:r>
            <a:endParaRPr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79"/>
          <p:cNvSpPr txBox="1"/>
          <p:nvPr/>
        </p:nvSpPr>
        <p:spPr>
          <a:xfrm>
            <a:off x="1067150" y="1153200"/>
            <a:ext cx="6275700" cy="538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 dirty="0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What Major Processes Do You Need to Have?</a:t>
            </a:r>
            <a:endParaRPr sz="1600" b="0" i="1" u="none" strike="noStrike" cap="none" dirty="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65" name="Google Shape;465;p79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p79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 dirty="0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Process Requirements</a:t>
            </a:r>
            <a:endParaRPr sz="1500" b="1" i="0" u="none" strike="noStrike" cap="none" dirty="0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67" name="Google Shape;467;p7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  <p:sp>
        <p:nvSpPr>
          <p:cNvPr id="468" name="Google Shape;468;p79"/>
          <p:cNvSpPr txBox="1"/>
          <p:nvPr/>
        </p:nvSpPr>
        <p:spPr>
          <a:xfrm>
            <a:off x="1067150" y="2119431"/>
            <a:ext cx="6275700" cy="1600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600" b="0" i="0" u="none" strike="noStrike" cap="none" dirty="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GTM Plan (refer to workbook from Session 2)</a:t>
            </a: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6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Packaging and Pricing (the actual offering and what it costs)</a:t>
            </a:r>
          </a:p>
          <a:p>
            <a:pPr marL="457200" lvl="1" indent="-330200">
              <a:lnSpc>
                <a:spcPct val="115000"/>
              </a:lnSpc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6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Feature Definitions, Templates, Quote Calculators, SOWs</a:t>
            </a: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6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Marketing Lead Magnets and Leave-Behinds</a:t>
            </a: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6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Pitch Deck and Sample Deliverables (Sample reports)</a:t>
            </a:r>
          </a:p>
        </p:txBody>
      </p:sp>
      <p:sp>
        <p:nvSpPr>
          <p:cNvPr id="2" name="Google Shape;468;p79">
            <a:extLst>
              <a:ext uri="{FF2B5EF4-FFF2-40B4-BE49-F238E27FC236}">
                <a16:creationId xmlns:a16="http://schemas.microsoft.com/office/drawing/2014/main" id="{F398F0BA-9B67-E4A2-9996-9DF3AEC240FB}"/>
              </a:ext>
            </a:extLst>
          </p:cNvPr>
          <p:cNvSpPr txBox="1"/>
          <p:nvPr/>
        </p:nvSpPr>
        <p:spPr>
          <a:xfrm>
            <a:off x="854863" y="1623660"/>
            <a:ext cx="6275700" cy="4677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None/>
            </a:pPr>
            <a:r>
              <a:rPr lang="en-CA" sz="1600" b="0" i="0" u="none" strike="noStrike" cap="none" dirty="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To Sell:</a:t>
            </a:r>
            <a:endParaRPr lang="en-CA" sz="1600" b="0" i="1" u="none" strike="noStrike" cap="none" dirty="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DF332C-A36E-FECC-30AD-081F19F27CEF}"/>
              </a:ext>
            </a:extLst>
          </p:cNvPr>
          <p:cNvSpPr txBox="1"/>
          <p:nvPr/>
        </p:nvSpPr>
        <p:spPr>
          <a:xfrm>
            <a:off x="6543113" y="3360979"/>
            <a:ext cx="20040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>
                <a:solidFill>
                  <a:schemeClr val="bg1"/>
                </a:solidFill>
              </a:rPr>
              <a:t>Let’s talk about timelines though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5">
          <a:extLst>
            <a:ext uri="{FF2B5EF4-FFF2-40B4-BE49-F238E27FC236}">
              <a16:creationId xmlns:a16="http://schemas.microsoft.com/office/drawing/2014/main" id="{DC7E89B2-E67F-E8A6-59BF-A20533848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8">
            <a:extLst>
              <a:ext uri="{FF2B5EF4-FFF2-40B4-BE49-F238E27FC236}">
                <a16:creationId xmlns:a16="http://schemas.microsoft.com/office/drawing/2014/main" id="{A0B803FF-5B8E-C37E-412D-183B8920EE7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69650" y="1119200"/>
            <a:ext cx="52707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3200" b="1" dirty="0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rPr>
              <a:t>Poll</a:t>
            </a:r>
            <a:endParaRPr sz="3200" b="1" dirty="0">
              <a:solidFill>
                <a:schemeClr val="accent6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CA" sz="2800" dirty="0">
                <a:latin typeface="Roboto Medium"/>
                <a:ea typeface="Roboto Medium"/>
                <a:cs typeface="Roboto Medium"/>
                <a:sym typeface="Roboto Medium"/>
              </a:rPr>
              <a:t>Can you onboard a new customer without them crying?</a:t>
            </a:r>
            <a:endParaRPr sz="2800" dirty="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457" name="Google Shape;457;p8">
            <a:extLst>
              <a:ext uri="{FF2B5EF4-FFF2-40B4-BE49-F238E27FC236}">
                <a16:creationId xmlns:a16="http://schemas.microsoft.com/office/drawing/2014/main" id="{024AD4CC-96FD-DB94-F032-F9A4D412975A}"/>
              </a:ext>
            </a:extLst>
          </p:cNvPr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8" name="Google Shape;458;p8">
            <a:extLst>
              <a:ext uri="{FF2B5EF4-FFF2-40B4-BE49-F238E27FC236}">
                <a16:creationId xmlns:a16="http://schemas.microsoft.com/office/drawing/2014/main" id="{E999BB9E-8B1D-FDB1-4911-C4CF90C18DB8}"/>
              </a:ext>
            </a:extLst>
          </p:cNvPr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Building Your vCISO Practice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59" name="Google Shape;459;p8">
            <a:extLst>
              <a:ext uri="{FF2B5EF4-FFF2-40B4-BE49-F238E27FC236}">
                <a16:creationId xmlns:a16="http://schemas.microsoft.com/office/drawing/2014/main" id="{F9F633D6-4EAD-D4BB-D517-A261AC012B3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8196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>
          <a:extLst>
            <a:ext uri="{FF2B5EF4-FFF2-40B4-BE49-F238E27FC236}">
              <a16:creationId xmlns:a16="http://schemas.microsoft.com/office/drawing/2014/main" id="{622D2330-0980-2B16-7552-A7E0290B8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79">
            <a:extLst>
              <a:ext uri="{FF2B5EF4-FFF2-40B4-BE49-F238E27FC236}">
                <a16:creationId xmlns:a16="http://schemas.microsoft.com/office/drawing/2014/main" id="{99AF9560-D821-5C8D-8F5A-0EC2E6E88CAA}"/>
              </a:ext>
            </a:extLst>
          </p:cNvPr>
          <p:cNvSpPr txBox="1"/>
          <p:nvPr/>
        </p:nvSpPr>
        <p:spPr>
          <a:xfrm>
            <a:off x="1067150" y="1153200"/>
            <a:ext cx="6275700" cy="538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 dirty="0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What Major Processes Do You Need to Have?</a:t>
            </a:r>
            <a:endParaRPr sz="1600" b="0" i="1" u="none" strike="noStrike" cap="none" dirty="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65" name="Google Shape;465;p79">
            <a:extLst>
              <a:ext uri="{FF2B5EF4-FFF2-40B4-BE49-F238E27FC236}">
                <a16:creationId xmlns:a16="http://schemas.microsoft.com/office/drawing/2014/main" id="{52169283-BD8F-9DE9-664D-C442837ABAA7}"/>
              </a:ext>
            </a:extLst>
          </p:cNvPr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p79">
            <a:extLst>
              <a:ext uri="{FF2B5EF4-FFF2-40B4-BE49-F238E27FC236}">
                <a16:creationId xmlns:a16="http://schemas.microsoft.com/office/drawing/2014/main" id="{7183BD95-1521-3657-47C6-C86CA8D63CFE}"/>
              </a:ext>
            </a:extLst>
          </p:cNvPr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 dirty="0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Process Requirements</a:t>
            </a:r>
            <a:endParaRPr sz="1500" b="1" i="0" u="none" strike="noStrike" cap="none" dirty="0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67" name="Google Shape;467;p79">
            <a:extLst>
              <a:ext uri="{FF2B5EF4-FFF2-40B4-BE49-F238E27FC236}">
                <a16:creationId xmlns:a16="http://schemas.microsoft.com/office/drawing/2014/main" id="{54FB062A-BF40-DEB8-F9F6-97293277FC9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  <p:sp>
        <p:nvSpPr>
          <p:cNvPr id="468" name="Google Shape;468;p79">
            <a:extLst>
              <a:ext uri="{FF2B5EF4-FFF2-40B4-BE49-F238E27FC236}">
                <a16:creationId xmlns:a16="http://schemas.microsoft.com/office/drawing/2014/main" id="{BD004FDF-C3E7-8855-A114-A847B58ADF9B}"/>
              </a:ext>
            </a:extLst>
          </p:cNvPr>
          <p:cNvSpPr txBox="1"/>
          <p:nvPr/>
        </p:nvSpPr>
        <p:spPr>
          <a:xfrm>
            <a:off x="1067149" y="2119431"/>
            <a:ext cx="7489551" cy="1883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6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Sales hand-off process</a:t>
            </a: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6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Onboarding project process</a:t>
            </a: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6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Client documentation process</a:t>
            </a: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6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Change management or conflict resolution process (“project vs program”!)</a:t>
            </a: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6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Transition to steady-state process</a:t>
            </a: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6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Customer Success kick-off process</a:t>
            </a:r>
          </a:p>
        </p:txBody>
      </p:sp>
      <p:sp>
        <p:nvSpPr>
          <p:cNvPr id="2" name="Google Shape;468;p79">
            <a:extLst>
              <a:ext uri="{FF2B5EF4-FFF2-40B4-BE49-F238E27FC236}">
                <a16:creationId xmlns:a16="http://schemas.microsoft.com/office/drawing/2014/main" id="{07C32B79-E613-AF22-B111-79401DA044A1}"/>
              </a:ext>
            </a:extLst>
          </p:cNvPr>
          <p:cNvSpPr txBox="1"/>
          <p:nvPr/>
        </p:nvSpPr>
        <p:spPr>
          <a:xfrm>
            <a:off x="854863" y="1623660"/>
            <a:ext cx="6275700" cy="4677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None/>
            </a:pPr>
            <a:r>
              <a:rPr lang="en-CA" sz="1600" b="0" i="0" u="none" strike="noStrike" cap="none" dirty="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To Onboard (probably not comprehensive):</a:t>
            </a:r>
            <a:endParaRPr lang="en-CA" sz="1600" b="0" i="1" u="none" strike="noStrike" cap="none" dirty="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76A9E7-45ED-5A58-C9E7-9ECD7B560257}"/>
              </a:ext>
            </a:extLst>
          </p:cNvPr>
          <p:cNvSpPr txBox="1"/>
          <p:nvPr/>
        </p:nvSpPr>
        <p:spPr>
          <a:xfrm>
            <a:off x="1067149" y="782878"/>
            <a:ext cx="73965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chemeClr val="accent6"/>
                </a:solidFill>
              </a:rPr>
              <a:t>“Organizations don’t rise to the level of their goals—they fall to the level of their processes.”</a:t>
            </a:r>
          </a:p>
        </p:txBody>
      </p:sp>
    </p:spTree>
    <p:extLst>
      <p:ext uri="{BB962C8B-B14F-4D97-AF65-F5344CB8AC3E}">
        <p14:creationId xmlns:p14="http://schemas.microsoft.com/office/powerpoint/2010/main" val="5867155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5">
          <a:extLst>
            <a:ext uri="{FF2B5EF4-FFF2-40B4-BE49-F238E27FC236}">
              <a16:creationId xmlns:a16="http://schemas.microsoft.com/office/drawing/2014/main" id="{9FEC490B-C619-ADDD-A8BE-984526D5D3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8">
            <a:extLst>
              <a:ext uri="{FF2B5EF4-FFF2-40B4-BE49-F238E27FC236}">
                <a16:creationId xmlns:a16="http://schemas.microsoft.com/office/drawing/2014/main" id="{71DE7DDF-D8C3-20B4-9C73-627C397705E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69650" y="1119200"/>
            <a:ext cx="614206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3200" b="1" dirty="0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rPr>
              <a:t>Poll</a:t>
            </a:r>
            <a:endParaRPr sz="3200" b="1" dirty="0">
              <a:solidFill>
                <a:schemeClr val="accent6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CA" sz="2800" dirty="0">
                <a:latin typeface="Roboto Medium"/>
                <a:ea typeface="Roboto Medium"/>
                <a:cs typeface="Roboto Medium"/>
                <a:sym typeface="Roboto Medium"/>
              </a:rPr>
              <a:t>Was signing the contract the</a:t>
            </a:r>
            <a:br>
              <a:rPr lang="en-CA" sz="2800" dirty="0">
                <a:latin typeface="Roboto Medium"/>
                <a:ea typeface="Roboto Medium"/>
                <a:cs typeface="Roboto Medium"/>
                <a:sym typeface="Roboto Medium"/>
              </a:rPr>
            </a:br>
            <a:r>
              <a:rPr lang="en-CA" sz="2800" dirty="0">
                <a:latin typeface="Roboto Medium"/>
                <a:ea typeface="Roboto Medium"/>
                <a:cs typeface="Roboto Medium"/>
                <a:sym typeface="Roboto Medium"/>
              </a:rPr>
              <a:t>high point of your client experience?</a:t>
            </a:r>
            <a:endParaRPr sz="2800" dirty="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457" name="Google Shape;457;p8">
            <a:extLst>
              <a:ext uri="{FF2B5EF4-FFF2-40B4-BE49-F238E27FC236}">
                <a16:creationId xmlns:a16="http://schemas.microsoft.com/office/drawing/2014/main" id="{8E9BF496-E04E-280A-3DC9-FCB62CC4969E}"/>
              </a:ext>
            </a:extLst>
          </p:cNvPr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8" name="Google Shape;458;p8">
            <a:extLst>
              <a:ext uri="{FF2B5EF4-FFF2-40B4-BE49-F238E27FC236}">
                <a16:creationId xmlns:a16="http://schemas.microsoft.com/office/drawing/2014/main" id="{84678EAF-22E1-255B-EAFE-52F6248F819E}"/>
              </a:ext>
            </a:extLst>
          </p:cNvPr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Building Your vCISO Practice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59" name="Google Shape;459;p8">
            <a:extLst>
              <a:ext uri="{FF2B5EF4-FFF2-40B4-BE49-F238E27FC236}">
                <a16:creationId xmlns:a16="http://schemas.microsoft.com/office/drawing/2014/main" id="{B8D1F922-B919-1E51-D5CE-7E28664343D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31159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>
          <a:extLst>
            <a:ext uri="{FF2B5EF4-FFF2-40B4-BE49-F238E27FC236}">
              <a16:creationId xmlns:a16="http://schemas.microsoft.com/office/drawing/2014/main" id="{5E386BA3-DE3F-2727-F481-044D26A6FE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79">
            <a:extLst>
              <a:ext uri="{FF2B5EF4-FFF2-40B4-BE49-F238E27FC236}">
                <a16:creationId xmlns:a16="http://schemas.microsoft.com/office/drawing/2014/main" id="{66184B9A-FEA8-7E78-1244-FBF92D81E008}"/>
              </a:ext>
            </a:extLst>
          </p:cNvPr>
          <p:cNvSpPr txBox="1"/>
          <p:nvPr/>
        </p:nvSpPr>
        <p:spPr>
          <a:xfrm>
            <a:off x="1067150" y="1153200"/>
            <a:ext cx="6275700" cy="538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 dirty="0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What Major Processes Do You Need to Have?</a:t>
            </a:r>
            <a:endParaRPr sz="1600" b="0" i="1" u="none" strike="noStrike" cap="none" dirty="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65" name="Google Shape;465;p79">
            <a:extLst>
              <a:ext uri="{FF2B5EF4-FFF2-40B4-BE49-F238E27FC236}">
                <a16:creationId xmlns:a16="http://schemas.microsoft.com/office/drawing/2014/main" id="{10D64579-D76D-A1F8-44D9-E2A528DA79A0}"/>
              </a:ext>
            </a:extLst>
          </p:cNvPr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p79">
            <a:extLst>
              <a:ext uri="{FF2B5EF4-FFF2-40B4-BE49-F238E27FC236}">
                <a16:creationId xmlns:a16="http://schemas.microsoft.com/office/drawing/2014/main" id="{22F00CCA-CB35-852E-1790-356FD3F778CC}"/>
              </a:ext>
            </a:extLst>
          </p:cNvPr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 dirty="0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Process Requirements</a:t>
            </a:r>
            <a:endParaRPr sz="1500" b="1" i="0" u="none" strike="noStrike" cap="none" dirty="0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67" name="Google Shape;467;p79">
            <a:extLst>
              <a:ext uri="{FF2B5EF4-FFF2-40B4-BE49-F238E27FC236}">
                <a16:creationId xmlns:a16="http://schemas.microsoft.com/office/drawing/2014/main" id="{5D816013-C55E-CB37-98FB-7A997654FEC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  <p:sp>
        <p:nvSpPr>
          <p:cNvPr id="468" name="Google Shape;468;p79">
            <a:extLst>
              <a:ext uri="{FF2B5EF4-FFF2-40B4-BE49-F238E27FC236}">
                <a16:creationId xmlns:a16="http://schemas.microsoft.com/office/drawing/2014/main" id="{B30B2A17-20DE-5926-5931-C159FEA37452}"/>
              </a:ext>
            </a:extLst>
          </p:cNvPr>
          <p:cNvSpPr txBox="1"/>
          <p:nvPr/>
        </p:nvSpPr>
        <p:spPr>
          <a:xfrm>
            <a:off x="1067150" y="2119431"/>
            <a:ext cx="6275700" cy="2166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600" b="0" i="0" u="none" strike="noStrike" cap="none" dirty="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Risk Assessment playbook (review session 3)</a:t>
            </a: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6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Incident Response playbook</a:t>
            </a: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6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Tabletop Exercise playbook</a:t>
            </a: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6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Client Cadence Call playbook</a:t>
            </a: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6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Performance Management Report playbook</a:t>
            </a: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6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Security Strategy Presentation playbook</a:t>
            </a: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6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Board Reporting playbook</a:t>
            </a:r>
          </a:p>
        </p:txBody>
      </p:sp>
      <p:sp>
        <p:nvSpPr>
          <p:cNvPr id="2" name="Google Shape;468;p79">
            <a:extLst>
              <a:ext uri="{FF2B5EF4-FFF2-40B4-BE49-F238E27FC236}">
                <a16:creationId xmlns:a16="http://schemas.microsoft.com/office/drawing/2014/main" id="{52A95EAF-25B3-0B94-5049-00C0B9357679}"/>
              </a:ext>
            </a:extLst>
          </p:cNvPr>
          <p:cNvSpPr txBox="1"/>
          <p:nvPr/>
        </p:nvSpPr>
        <p:spPr>
          <a:xfrm>
            <a:off x="854863" y="1623660"/>
            <a:ext cx="6275700" cy="4677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None/>
            </a:pPr>
            <a:r>
              <a:rPr lang="en-CA" sz="1600" b="0" i="0" u="none" strike="noStrike" cap="none" dirty="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To Deliver (Let’s focus on vCISO, you know the other stuff):</a:t>
            </a:r>
            <a:endParaRPr lang="en-CA" sz="1600" b="0" i="1" u="none" strike="noStrike" cap="none" dirty="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2757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33"/>
          <p:cNvSpPr txBox="1">
            <a:spLocks noGrp="1"/>
          </p:cNvSpPr>
          <p:nvPr>
            <p:ph type="title"/>
          </p:nvPr>
        </p:nvSpPr>
        <p:spPr>
          <a:xfrm>
            <a:off x="689775" y="458850"/>
            <a:ext cx="3682800" cy="58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Learn More About</a:t>
            </a:r>
            <a:endParaRPr/>
          </a:p>
        </p:txBody>
      </p:sp>
      <p:sp>
        <p:nvSpPr>
          <p:cNvPr id="506" name="Google Shape;506;p33"/>
          <p:cNvSpPr txBox="1"/>
          <p:nvPr/>
        </p:nvSpPr>
        <p:spPr>
          <a:xfrm>
            <a:off x="689775" y="2227425"/>
            <a:ext cx="3871500" cy="21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ControlMap is a compliance automation platform for MSPs designed to expedite the compliance process for over 50+ frameworks such as SOC 2, ISO 27001, and more.</a:t>
            </a:r>
            <a:br>
              <a:rPr lang="en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en" sz="140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The platform boosts users’ security posture, develops sales pipelines, and adds peace of mind to security teams.</a:t>
            </a:r>
            <a:endParaRPr sz="140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507" name="Google Shape;507;p33" title="CM qr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21125" y="642900"/>
            <a:ext cx="1888799" cy="1888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p33" title="CM_Wht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8897" y="1320326"/>
            <a:ext cx="2024351" cy="358750"/>
          </a:xfrm>
          <a:prstGeom prst="rect">
            <a:avLst/>
          </a:prstGeom>
          <a:noFill/>
          <a:ln>
            <a:noFill/>
          </a:ln>
        </p:spPr>
      </p:pic>
      <p:sp>
        <p:nvSpPr>
          <p:cNvPr id="509" name="Google Shape;509;p33"/>
          <p:cNvSpPr txBox="1"/>
          <p:nvPr/>
        </p:nvSpPr>
        <p:spPr>
          <a:xfrm>
            <a:off x="4853324" y="2455500"/>
            <a:ext cx="2024400" cy="3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600" b="0" i="1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Scan to Learn More!</a:t>
            </a:r>
            <a:endParaRPr sz="1600" b="0" i="1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510" name="Google Shape;510;p33" title="CM Features Quote 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47581" y="1727625"/>
            <a:ext cx="2329520" cy="3135450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p33"/>
          <p:cNvSpPr txBox="1"/>
          <p:nvPr/>
        </p:nvSpPr>
        <p:spPr>
          <a:xfrm>
            <a:off x="689775" y="1727625"/>
            <a:ext cx="35793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Cybersecurity Compliance</a:t>
            </a:r>
            <a:endParaRPr sz="1600"/>
          </a:p>
        </p:txBody>
      </p:sp>
      <p:sp>
        <p:nvSpPr>
          <p:cNvPr id="512" name="Google Shape;512;p33"/>
          <p:cNvSpPr/>
          <p:nvPr/>
        </p:nvSpPr>
        <p:spPr>
          <a:xfrm>
            <a:off x="6186100" y="2968900"/>
            <a:ext cx="845950" cy="270475"/>
          </a:xfrm>
          <a:custGeom>
            <a:avLst/>
            <a:gdLst/>
            <a:ahLst/>
            <a:cxnLst/>
            <a:rect l="l" t="t" r="r" b="b"/>
            <a:pathLst>
              <a:path w="33838" h="10819" extrusionOk="0">
                <a:moveTo>
                  <a:pt x="0" y="0"/>
                </a:moveTo>
                <a:cubicBezTo>
                  <a:pt x="4263" y="10662"/>
                  <a:pt x="25725" y="14586"/>
                  <a:pt x="33838" y="6460"/>
                </a:cubicBezTo>
              </a:path>
            </a:pathLst>
          </a:custGeom>
          <a:noFill/>
          <a:ln w="9525" cap="flat" cmpd="sng">
            <a:solidFill>
              <a:schemeClr val="lt1"/>
            </a:solidFill>
            <a:prstDash val="solid"/>
            <a:round/>
            <a:headEnd type="stealth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7" name="Google Shape;517;p34" title="PowerGRYD vCISO System (Social Banner) (2).png"/>
          <p:cNvPicPr preferRelativeResize="0"/>
          <p:nvPr/>
        </p:nvPicPr>
        <p:blipFill rotWithShape="1">
          <a:blip r:embed="rId3">
            <a:alphaModFix/>
          </a:blip>
          <a:srcRect l="10840" t="19460" r="1593" b="20605"/>
          <a:stretch/>
        </p:blipFill>
        <p:spPr>
          <a:xfrm>
            <a:off x="1413900" y="1671725"/>
            <a:ext cx="6316200" cy="2431800"/>
          </a:xfrm>
          <a:prstGeom prst="roundRect">
            <a:avLst>
              <a:gd name="adj" fmla="val 7624"/>
            </a:avLst>
          </a:prstGeom>
          <a:noFill/>
          <a:ln>
            <a:noFill/>
          </a:ln>
        </p:spPr>
      </p:pic>
      <p:sp>
        <p:nvSpPr>
          <p:cNvPr id="518" name="Google Shape;518;p34"/>
          <p:cNvSpPr txBox="1">
            <a:spLocks noGrp="1"/>
          </p:cNvSpPr>
          <p:nvPr>
            <p:ph type="title"/>
          </p:nvPr>
        </p:nvSpPr>
        <p:spPr>
          <a:xfrm>
            <a:off x="1539900" y="468800"/>
            <a:ext cx="6064200" cy="78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Learn more about the PowerGRYD™ vCISO System</a:t>
            </a:r>
            <a:endParaRPr/>
          </a:p>
        </p:txBody>
      </p:sp>
      <p:sp>
        <p:nvSpPr>
          <p:cNvPr id="519" name="Google Shape;519;p34"/>
          <p:cNvSpPr txBox="1">
            <a:spLocks noGrp="1"/>
          </p:cNvSpPr>
          <p:nvPr>
            <p:ph type="title"/>
          </p:nvPr>
        </p:nvSpPr>
        <p:spPr>
          <a:xfrm>
            <a:off x="951150" y="4103525"/>
            <a:ext cx="7241700" cy="7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2200">
                <a:solidFill>
                  <a:schemeClr val="accent6"/>
                </a:solidFill>
                <a:latin typeface="Roboto Medium"/>
                <a:ea typeface="Roboto Medium"/>
                <a:cs typeface="Roboto Medium"/>
                <a:sym typeface="Roboto Medium"/>
              </a:rPr>
              <a:t>https://PowerGRYD.group</a:t>
            </a:r>
            <a:endParaRPr sz="2200">
              <a:solidFill>
                <a:schemeClr val="accent6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35"/>
          <p:cNvSpPr txBox="1">
            <a:spLocks noGrp="1"/>
          </p:cNvSpPr>
          <p:nvPr>
            <p:ph type="title"/>
          </p:nvPr>
        </p:nvSpPr>
        <p:spPr>
          <a:xfrm>
            <a:off x="394825" y="826475"/>
            <a:ext cx="5900100" cy="10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Building Your vCISO Practice:</a:t>
            </a:r>
            <a:endParaRPr/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A Growth Path for MSPs</a:t>
            </a:r>
            <a:endParaRPr/>
          </a:p>
        </p:txBody>
      </p:sp>
      <p:sp>
        <p:nvSpPr>
          <p:cNvPr id="525" name="Google Shape;525;p35"/>
          <p:cNvSpPr txBox="1"/>
          <p:nvPr/>
        </p:nvSpPr>
        <p:spPr>
          <a:xfrm>
            <a:off x="394825" y="1910500"/>
            <a:ext cx="5122500" cy="16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This six-part series is packed with actionable insights, real-world examples, and practical frameworks to help</a:t>
            </a:r>
            <a:b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" sz="140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you take your vCISO services to the next level. </a:t>
            </a:r>
            <a:endParaRPr sz="140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Join Jesse Miller, creator of the PowerGRYD vCISO System, and ScalePad’s Luis Giraldo as they guide you through how</a:t>
            </a:r>
            <a:br>
              <a:rPr lang="en" b="1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</a:br>
            <a:r>
              <a:rPr lang="en" sz="14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to offer compliance and security leadership as a service.</a:t>
            </a:r>
            <a:endParaRPr sz="14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526" name="Google Shape;526;p35"/>
          <p:cNvSpPr txBox="1"/>
          <p:nvPr/>
        </p:nvSpPr>
        <p:spPr>
          <a:xfrm>
            <a:off x="6558320" y="2163159"/>
            <a:ext cx="1888800" cy="3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600" b="0" i="1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Scan to Register!</a:t>
            </a:r>
            <a:endParaRPr sz="1600" b="0" i="1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27" name="Google Shape;527;p35"/>
          <p:cNvSpPr txBox="1"/>
          <p:nvPr/>
        </p:nvSpPr>
        <p:spPr>
          <a:xfrm>
            <a:off x="394832" y="432984"/>
            <a:ext cx="1888800" cy="3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15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WEBINAR SERIES</a:t>
            </a:r>
            <a:endParaRPr sz="15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528" name="Google Shape;528;p35" title="registration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85988" y="329675"/>
            <a:ext cx="1833474" cy="1833474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Google Shape;529;p35"/>
          <p:cNvSpPr/>
          <p:nvPr/>
        </p:nvSpPr>
        <p:spPr>
          <a:xfrm>
            <a:off x="466425" y="3769900"/>
            <a:ext cx="4819084" cy="1024200"/>
          </a:xfrm>
          <a:prstGeom prst="roundRect">
            <a:avLst>
              <a:gd name="adj" fmla="val 9954"/>
            </a:avLst>
          </a:prstGeom>
          <a:solidFill>
            <a:srgbClr val="40154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30" name="Google Shape;530;p35" title="LP-Header-Image-Webinar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92178" y="2621700"/>
            <a:ext cx="2468696" cy="2390699"/>
          </a:xfrm>
          <a:prstGeom prst="rect">
            <a:avLst/>
          </a:prstGeom>
          <a:noFill/>
          <a:ln>
            <a:noFill/>
          </a:ln>
        </p:spPr>
      </p:pic>
      <p:sp>
        <p:nvSpPr>
          <p:cNvPr id="531" name="Google Shape;531;p35"/>
          <p:cNvSpPr txBox="1"/>
          <p:nvPr/>
        </p:nvSpPr>
        <p:spPr>
          <a:xfrm>
            <a:off x="605325" y="3854500"/>
            <a:ext cx="4573578" cy="81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1500" b="1" i="0" u="none" strike="noStrike" cap="none" dirty="0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Next Webinar:</a:t>
            </a:r>
            <a:endParaRPr sz="1500" b="1" i="0" u="none" strike="noStrike" cap="none" dirty="0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1300" i="0" u="none" strike="noStrike" cap="none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Iterate and Launch your vCISO Offering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1300" b="1" i="0" u="none" strike="noStrike" cap="none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October 2nd, 8am-9am PT / 11am-12pm ET</a:t>
            </a:r>
            <a:endParaRPr sz="1300" b="1" i="0" u="none" strike="noStrike" cap="none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Google Shape;339;p2" title="jesse.jpe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329275" y="527825"/>
            <a:ext cx="1913400" cy="1913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8627"/>
              </a:srgbClr>
            </a:outerShdw>
          </a:effectLst>
        </p:spPr>
      </p:pic>
      <p:pic>
        <p:nvPicPr>
          <p:cNvPr id="340" name="Google Shape;340;p2" title="luis.jpeg"/>
          <p:cNvPicPr preferRelativeResize="0">
            <a:picLocks noGrp="1"/>
          </p:cNvPicPr>
          <p:nvPr>
            <p:ph type="pic" idx="3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6329275" y="2716533"/>
            <a:ext cx="1913400" cy="1913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8627"/>
              </a:srgbClr>
            </a:outerShdw>
          </a:effectLst>
        </p:spPr>
      </p:pic>
      <p:sp>
        <p:nvSpPr>
          <p:cNvPr id="341" name="Google Shape;341;p2"/>
          <p:cNvSpPr txBox="1">
            <a:spLocks noGrp="1"/>
          </p:cNvSpPr>
          <p:nvPr>
            <p:ph type="title"/>
          </p:nvPr>
        </p:nvSpPr>
        <p:spPr>
          <a:xfrm>
            <a:off x="2255300" y="3212850"/>
            <a:ext cx="3675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"/>
              <a:t>Luis Giraldo</a:t>
            </a:r>
            <a:endParaRPr/>
          </a:p>
        </p:txBody>
      </p:sp>
      <p:sp>
        <p:nvSpPr>
          <p:cNvPr id="342" name="Google Shape;342;p2"/>
          <p:cNvSpPr txBox="1">
            <a:spLocks noGrp="1"/>
          </p:cNvSpPr>
          <p:nvPr>
            <p:ph type="subTitle" idx="1"/>
          </p:nvPr>
        </p:nvSpPr>
        <p:spPr>
          <a:xfrm>
            <a:off x="2574500" y="3520000"/>
            <a:ext cx="33558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Chief Evangelist at ScalePad</a:t>
            </a:r>
            <a:endParaRPr/>
          </a:p>
        </p:txBody>
      </p:sp>
      <p:sp>
        <p:nvSpPr>
          <p:cNvPr id="343" name="Google Shape;343;p2"/>
          <p:cNvSpPr txBox="1">
            <a:spLocks noGrp="1"/>
          </p:cNvSpPr>
          <p:nvPr>
            <p:ph type="title" idx="4"/>
          </p:nvPr>
        </p:nvSpPr>
        <p:spPr>
          <a:xfrm>
            <a:off x="2255300" y="882325"/>
            <a:ext cx="3675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"/>
              <a:t>Jesse Miller</a:t>
            </a:r>
            <a:endParaRPr/>
          </a:p>
        </p:txBody>
      </p:sp>
      <p:sp>
        <p:nvSpPr>
          <p:cNvPr id="344" name="Google Shape;344;p2"/>
          <p:cNvSpPr txBox="1">
            <a:spLocks noGrp="1"/>
          </p:cNvSpPr>
          <p:nvPr>
            <p:ph type="subTitle" idx="5"/>
          </p:nvPr>
        </p:nvSpPr>
        <p:spPr>
          <a:xfrm>
            <a:off x="3117600" y="1189475"/>
            <a:ext cx="2812500" cy="48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Founder at PowerPSA,</a:t>
            </a:r>
            <a:br>
              <a:rPr lang="en"/>
            </a:br>
            <a:r>
              <a:rPr lang="en"/>
              <a:t>creator of the PowerGRYD™ vCISO System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3"/>
          <p:cNvSpPr txBox="1"/>
          <p:nvPr/>
        </p:nvSpPr>
        <p:spPr>
          <a:xfrm>
            <a:off x="4335050" y="1077000"/>
            <a:ext cx="3963900" cy="9156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CA" sz="1400" b="1" i="0" u="none" strike="noStrike" cap="none" dirty="0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Risk Assessment Process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048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Char char="●"/>
            </a:pPr>
            <a:r>
              <a:rPr lang="en-CA" sz="12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Role Swim Lanes</a:t>
            </a:r>
          </a:p>
          <a:p>
            <a:pPr marL="457200" marR="0" lvl="0" indent="-3048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Char char="●"/>
            </a:pPr>
            <a:r>
              <a:rPr lang="en-CA" sz="12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Specific Activities and Processes</a:t>
            </a:r>
            <a:endParaRPr sz="1200" dirty="0"/>
          </a:p>
        </p:txBody>
      </p:sp>
      <p:sp>
        <p:nvSpPr>
          <p:cNvPr id="350" name="Google Shape;350;p3"/>
          <p:cNvSpPr txBox="1"/>
          <p:nvPr/>
        </p:nvSpPr>
        <p:spPr>
          <a:xfrm>
            <a:off x="387850" y="1077000"/>
            <a:ext cx="3823800" cy="1608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CA" sz="1400" b="1" i="0" u="none" strike="noStrike" cap="none" dirty="0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Rules of Engagement</a:t>
            </a:r>
            <a:endParaRPr sz="1400" b="1" i="0" u="none" strike="noStrike" cap="none" dirty="0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457200" marR="0" lvl="0" indent="-3048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Char char="●"/>
            </a:pPr>
            <a:r>
              <a:rPr lang="en-CA" sz="1200" b="0" i="0" u="none" strike="noStrike" cap="none" dirty="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Mindset</a:t>
            </a:r>
          </a:p>
          <a:p>
            <a:pPr marL="457200" marR="0" lvl="0" indent="-3048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Char char="●"/>
            </a:pPr>
            <a:r>
              <a:rPr lang="en-CA" sz="1200" dirty="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Enablement</a:t>
            </a:r>
          </a:p>
          <a:p>
            <a:pPr marL="457200" marR="0" lvl="0" indent="-3048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Char char="●"/>
            </a:pPr>
            <a:r>
              <a:rPr lang="en-CA" sz="1200" b="0" i="0" u="none" strike="noStrike" cap="none" dirty="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Empathy</a:t>
            </a:r>
          </a:p>
          <a:p>
            <a:pPr marL="457200" marR="0" lvl="0" indent="-3048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Char char="●"/>
            </a:pPr>
            <a:r>
              <a:rPr lang="en-CA" sz="1200" dirty="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Client Centricity and Goals</a:t>
            </a:r>
          </a:p>
          <a:p>
            <a:pPr marL="457200" marR="0" lvl="0" indent="-3048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Char char="●"/>
            </a:pPr>
            <a:r>
              <a:rPr lang="en-CA" sz="1200" b="0" i="0" u="none" strike="noStrike" cap="none" dirty="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Unified Front</a:t>
            </a:r>
          </a:p>
        </p:txBody>
      </p:sp>
      <p:sp>
        <p:nvSpPr>
          <p:cNvPr id="351" name="Google Shape;351;p3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3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 dirty="0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Session 3 Recap</a:t>
            </a:r>
            <a:endParaRPr sz="1500" b="1" i="0" u="none" strike="noStrike" cap="none" dirty="0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353" name="Google Shape;353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78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78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 dirty="0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Previous Session Resources</a:t>
            </a:r>
            <a:endParaRPr sz="1500" b="1" i="0" u="none" strike="noStrike" cap="none" dirty="0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360" name="Google Shape;360;p7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78" descr="A qr code with a black background&#10;&#10;AI-generated content may be incorrect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04717" y="942308"/>
            <a:ext cx="2934560" cy="2934560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78"/>
          <p:cNvSpPr txBox="1">
            <a:spLocks noGrp="1"/>
          </p:cNvSpPr>
          <p:nvPr>
            <p:ph type="title"/>
          </p:nvPr>
        </p:nvSpPr>
        <p:spPr>
          <a:xfrm>
            <a:off x="2039400" y="3908550"/>
            <a:ext cx="5065200" cy="47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1700" dirty="0">
                <a:latin typeface="Roboto Medium"/>
                <a:ea typeface="Roboto Medium"/>
                <a:cs typeface="Roboto Medium"/>
                <a:sym typeface="Roboto Medium"/>
              </a:rPr>
              <a:t>https://</a:t>
            </a:r>
            <a:r>
              <a:rPr lang="en" sz="1700" dirty="0" err="1">
                <a:latin typeface="Roboto Medium"/>
                <a:ea typeface="Roboto Medium"/>
                <a:cs typeface="Roboto Medium"/>
                <a:sym typeface="Roboto Medium"/>
              </a:rPr>
              <a:t>go.scalepad.com</a:t>
            </a:r>
            <a:r>
              <a:rPr lang="en" sz="1700" dirty="0">
                <a:latin typeface="Roboto Medium"/>
                <a:ea typeface="Roboto Medium"/>
                <a:cs typeface="Roboto Medium"/>
                <a:sym typeface="Roboto Medium"/>
              </a:rPr>
              <a:t>/vCISO-Resources</a:t>
            </a:r>
            <a:endParaRPr sz="1700" dirty="0">
              <a:latin typeface="Roboto Medium"/>
              <a:ea typeface="Roboto Medium"/>
              <a:cs typeface="Roboto Medium"/>
              <a:sym typeface="Roboto Medium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"/>
          <p:cNvSpPr txBox="1"/>
          <p:nvPr/>
        </p:nvSpPr>
        <p:spPr>
          <a:xfrm>
            <a:off x="2670550" y="1515325"/>
            <a:ext cx="48468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 dirty="0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Dress for Success Framework</a:t>
            </a:r>
            <a:endParaRPr sz="1500" b="1" i="0" u="none" strike="noStrike" cap="none" dirty="0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368" name="Google Shape;368;p5"/>
          <p:cNvSpPr txBox="1">
            <a:spLocks noGrp="1"/>
          </p:cNvSpPr>
          <p:nvPr>
            <p:ph type="title"/>
          </p:nvPr>
        </p:nvSpPr>
        <p:spPr>
          <a:xfrm>
            <a:off x="2191275" y="627600"/>
            <a:ext cx="3901500" cy="4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Today’s Agenda</a:t>
            </a:r>
            <a:endParaRPr/>
          </a:p>
        </p:txBody>
      </p:sp>
      <p:cxnSp>
        <p:nvCxnSpPr>
          <p:cNvPr id="369" name="Google Shape;369;p5"/>
          <p:cNvCxnSpPr/>
          <p:nvPr/>
        </p:nvCxnSpPr>
        <p:spPr>
          <a:xfrm>
            <a:off x="2191263" y="0"/>
            <a:ext cx="0" cy="5152200"/>
          </a:xfrm>
          <a:prstGeom prst="straightConnector1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70" name="Google Shape;370;p5"/>
          <p:cNvSpPr/>
          <p:nvPr/>
        </p:nvSpPr>
        <p:spPr>
          <a:xfrm>
            <a:off x="1924263" y="1456075"/>
            <a:ext cx="534000" cy="534000"/>
          </a:xfrm>
          <a:prstGeom prst="ellipse">
            <a:avLst/>
          </a:prstGeom>
          <a:solidFill>
            <a:schemeClr val="dk1"/>
          </a:solidFill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71" name="Google Shape;371;p5"/>
          <p:cNvSpPr txBox="1"/>
          <p:nvPr/>
        </p:nvSpPr>
        <p:spPr>
          <a:xfrm>
            <a:off x="1968126" y="1446014"/>
            <a:ext cx="446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1</a:t>
            </a: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" name="Google Shape;372;p5"/>
          <p:cNvSpPr/>
          <p:nvPr/>
        </p:nvSpPr>
        <p:spPr>
          <a:xfrm>
            <a:off x="1924263" y="2200850"/>
            <a:ext cx="534000" cy="534000"/>
          </a:xfrm>
          <a:prstGeom prst="ellipse">
            <a:avLst/>
          </a:prstGeom>
          <a:solidFill>
            <a:schemeClr val="dk1"/>
          </a:solidFill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73" name="Google Shape;373;p5"/>
          <p:cNvSpPr txBox="1"/>
          <p:nvPr/>
        </p:nvSpPr>
        <p:spPr>
          <a:xfrm>
            <a:off x="1968126" y="2190789"/>
            <a:ext cx="446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2</a:t>
            </a: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4" name="Google Shape;374;p5"/>
          <p:cNvSpPr txBox="1"/>
          <p:nvPr/>
        </p:nvSpPr>
        <p:spPr>
          <a:xfrm>
            <a:off x="2670551" y="2260100"/>
            <a:ext cx="47955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 dirty="0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Major Processes Required</a:t>
            </a:r>
            <a:endParaRPr sz="1500" b="1" i="0" u="none" strike="noStrike" cap="none" dirty="0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375" name="Google Shape;375;p5"/>
          <p:cNvSpPr/>
          <p:nvPr/>
        </p:nvSpPr>
        <p:spPr>
          <a:xfrm>
            <a:off x="1924263" y="2945625"/>
            <a:ext cx="534000" cy="534000"/>
          </a:xfrm>
          <a:prstGeom prst="ellipse">
            <a:avLst/>
          </a:prstGeom>
          <a:solidFill>
            <a:schemeClr val="dk1"/>
          </a:solidFill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76" name="Google Shape;376;p5"/>
          <p:cNvSpPr txBox="1"/>
          <p:nvPr/>
        </p:nvSpPr>
        <p:spPr>
          <a:xfrm>
            <a:off x="1968126" y="2935564"/>
            <a:ext cx="446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3</a:t>
            </a: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" name="Google Shape;377;p5"/>
          <p:cNvSpPr txBox="1"/>
          <p:nvPr/>
        </p:nvSpPr>
        <p:spPr>
          <a:xfrm>
            <a:off x="2670550" y="3004875"/>
            <a:ext cx="4846800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 dirty="0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Sell, Onboard, Deliver</a:t>
            </a:r>
            <a:endParaRPr sz="1500" b="1" i="0" u="none" strike="noStrike" cap="none" dirty="0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378" name="Google Shape;378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52400"/>
            <a:ext cx="1581156" cy="4999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flipH="1">
            <a:off x="320875" y="1065013"/>
            <a:ext cx="1127237" cy="1691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" name="Google Shape;380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251197">
            <a:off x="7090287" y="645389"/>
            <a:ext cx="497289" cy="271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p5"/>
          <p:cNvPicPr preferRelativeResize="0"/>
          <p:nvPr/>
        </p:nvPicPr>
        <p:blipFill rotWithShape="1">
          <a:blip r:embed="rId6">
            <a:alphaModFix/>
          </a:blip>
          <a:srcRect l="-1331" r="42946" b="45849"/>
          <a:stretch/>
        </p:blipFill>
        <p:spPr>
          <a:xfrm rot="9341865">
            <a:off x="7546300" y="132862"/>
            <a:ext cx="1541174" cy="606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6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p6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Building Your vCISO Practice - Development Roadmap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388" name="Google Shape;388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6"/>
          <p:cNvSpPr/>
          <p:nvPr/>
        </p:nvSpPr>
        <p:spPr>
          <a:xfrm>
            <a:off x="888777" y="931349"/>
            <a:ext cx="688200" cy="688200"/>
          </a:xfrm>
          <a:prstGeom prst="ellipse">
            <a:avLst/>
          </a:prstGeom>
          <a:noFill/>
          <a:ln w="571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0" name="Google Shape;390;p6"/>
          <p:cNvSpPr txBox="1"/>
          <p:nvPr/>
        </p:nvSpPr>
        <p:spPr>
          <a:xfrm>
            <a:off x="566147" y="1688335"/>
            <a:ext cx="13500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INITIATE</a:t>
            </a:r>
            <a:endParaRPr sz="1400" b="1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Consensus to build vCISO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p6"/>
          <p:cNvSpPr txBox="1"/>
          <p:nvPr/>
        </p:nvSpPr>
        <p:spPr>
          <a:xfrm>
            <a:off x="3522177" y="1664010"/>
            <a:ext cx="14859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EVALUATE</a:t>
            </a:r>
            <a:endParaRPr sz="1400" b="1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People/Process/Tech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Strategy and Approach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6"/>
          <p:cNvSpPr txBox="1"/>
          <p:nvPr/>
        </p:nvSpPr>
        <p:spPr>
          <a:xfrm>
            <a:off x="6614106" y="1664010"/>
            <a:ext cx="16887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PLAN</a:t>
            </a:r>
            <a:endParaRPr sz="1400" b="1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Go-to-Market, Offer Matrix, Resources, Logistics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3" name="Google Shape;393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78638" y="841824"/>
            <a:ext cx="772297" cy="8299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" name="Google Shape;394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753563" y="799676"/>
            <a:ext cx="969476" cy="1041825"/>
          </a:xfrm>
          <a:prstGeom prst="rect">
            <a:avLst/>
          </a:prstGeom>
          <a:noFill/>
          <a:ln>
            <a:noFill/>
          </a:ln>
        </p:spPr>
      </p:pic>
      <p:sp>
        <p:nvSpPr>
          <p:cNvPr id="396" name="Google Shape;396;p6"/>
          <p:cNvSpPr txBox="1"/>
          <p:nvPr/>
        </p:nvSpPr>
        <p:spPr>
          <a:xfrm>
            <a:off x="5205572" y="2829600"/>
            <a:ext cx="18387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DEVELOP</a:t>
            </a:r>
            <a:endParaRPr sz="1400" b="1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Design sales, operations, and service delivery methods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7" name="Google Shape;397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508939" y="2037309"/>
            <a:ext cx="688327" cy="757169"/>
          </a:xfrm>
          <a:prstGeom prst="rect">
            <a:avLst/>
          </a:prstGeom>
          <a:noFill/>
          <a:ln>
            <a:noFill/>
          </a:ln>
          <a:effectLst>
            <a:glow rad="634384">
              <a:schemeClr val="accent6">
                <a:alpha val="40000"/>
              </a:schemeClr>
            </a:glow>
          </a:effectLst>
        </p:spPr>
      </p:pic>
      <p:pic>
        <p:nvPicPr>
          <p:cNvPr id="398" name="Google Shape;398;p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763378" y="2072434"/>
            <a:ext cx="704583" cy="757161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6"/>
          <p:cNvSpPr txBox="1"/>
          <p:nvPr/>
        </p:nvSpPr>
        <p:spPr>
          <a:xfrm>
            <a:off x="802331" y="4114133"/>
            <a:ext cx="14859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ITERATE</a:t>
            </a:r>
            <a:endParaRPr sz="1400" b="1" i="0" u="none" strike="noStrike" cap="none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 dirty="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Identify primary clients, deliver, iterate, adjust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0" name="Google Shape;400;p6"/>
          <p:cNvSpPr txBox="1"/>
          <p:nvPr/>
        </p:nvSpPr>
        <p:spPr>
          <a:xfrm>
            <a:off x="3833820" y="4114133"/>
            <a:ext cx="16887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LAUNCH</a:t>
            </a:r>
            <a:endParaRPr sz="1400" b="1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Apply lessons learned, perform full market attack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" name="Google Shape;401;p6"/>
          <p:cNvSpPr txBox="1"/>
          <p:nvPr/>
        </p:nvSpPr>
        <p:spPr>
          <a:xfrm>
            <a:off x="6907563" y="4114133"/>
            <a:ext cx="1759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OPERATE</a:t>
            </a:r>
            <a:endParaRPr sz="1400" b="1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Perform continuous delivery and improvement cycles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2" name="Google Shape;402;p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339830" y="3408359"/>
            <a:ext cx="639288" cy="68699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Google Shape;403;p6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434888" y="3384374"/>
            <a:ext cx="704575" cy="75714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6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146927" y="3408359"/>
            <a:ext cx="821239" cy="720851"/>
          </a:xfrm>
          <a:prstGeom prst="rect">
            <a:avLst/>
          </a:prstGeom>
          <a:noFill/>
          <a:ln>
            <a:noFill/>
          </a:ln>
        </p:spPr>
      </p:pic>
      <p:sp>
        <p:nvSpPr>
          <p:cNvPr id="405" name="Google Shape;405;p6"/>
          <p:cNvSpPr txBox="1"/>
          <p:nvPr/>
        </p:nvSpPr>
        <p:spPr>
          <a:xfrm>
            <a:off x="913223" y="1152300"/>
            <a:ext cx="6393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START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06" name="Google Shape;406;p6"/>
          <p:cNvCxnSpPr/>
          <p:nvPr/>
        </p:nvCxnSpPr>
        <p:spPr>
          <a:xfrm>
            <a:off x="1576986" y="1275450"/>
            <a:ext cx="2181000" cy="0"/>
          </a:xfrm>
          <a:prstGeom prst="straightConnector1">
            <a:avLst/>
          </a:prstGeom>
          <a:noFill/>
          <a:ln w="28575" cap="flat" cmpd="sng">
            <a:solidFill>
              <a:schemeClr val="accent6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407" name="Google Shape;407;p6"/>
          <p:cNvCxnSpPr/>
          <p:nvPr/>
        </p:nvCxnSpPr>
        <p:spPr>
          <a:xfrm>
            <a:off x="4749886" y="1275450"/>
            <a:ext cx="2294400" cy="0"/>
          </a:xfrm>
          <a:prstGeom prst="straightConnector1">
            <a:avLst/>
          </a:prstGeom>
          <a:noFill/>
          <a:ln w="28575" cap="flat" cmpd="sng">
            <a:solidFill>
              <a:schemeClr val="accent6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408" name="Google Shape;408;p6"/>
          <p:cNvCxnSpPr/>
          <p:nvPr/>
        </p:nvCxnSpPr>
        <p:spPr>
          <a:xfrm>
            <a:off x="3268936" y="2523850"/>
            <a:ext cx="2422800" cy="0"/>
          </a:xfrm>
          <a:prstGeom prst="straightConnector1">
            <a:avLst/>
          </a:prstGeom>
          <a:noFill/>
          <a:ln w="28575" cap="flat" cmpd="sng">
            <a:solidFill>
              <a:schemeClr val="accent6"/>
            </a:solidFill>
            <a:prstDash val="solid"/>
            <a:round/>
            <a:headEnd type="stealth" w="med" len="med"/>
            <a:tailEnd type="none" w="med" len="med"/>
          </a:ln>
        </p:spPr>
      </p:cxnSp>
      <p:cxnSp>
        <p:nvCxnSpPr>
          <p:cNvPr id="409" name="Google Shape;409;p6"/>
          <p:cNvCxnSpPr/>
          <p:nvPr/>
        </p:nvCxnSpPr>
        <p:spPr>
          <a:xfrm>
            <a:off x="1862536" y="3771500"/>
            <a:ext cx="2422800" cy="0"/>
          </a:xfrm>
          <a:prstGeom prst="straightConnector1">
            <a:avLst/>
          </a:prstGeom>
          <a:noFill/>
          <a:ln w="28575" cap="flat" cmpd="sng">
            <a:solidFill>
              <a:schemeClr val="accent6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410" name="Google Shape;410;p6"/>
          <p:cNvCxnSpPr/>
          <p:nvPr/>
        </p:nvCxnSpPr>
        <p:spPr>
          <a:xfrm>
            <a:off x="5033636" y="3771500"/>
            <a:ext cx="2320500" cy="0"/>
          </a:xfrm>
          <a:prstGeom prst="straightConnector1">
            <a:avLst/>
          </a:prstGeom>
          <a:noFill/>
          <a:ln w="28575" cap="flat" cmpd="sng">
            <a:solidFill>
              <a:schemeClr val="accent6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411" name="Google Shape;411;p6"/>
          <p:cNvCxnSpPr>
            <a:stCxn id="393" idx="3"/>
          </p:cNvCxnSpPr>
          <p:nvPr/>
        </p:nvCxnSpPr>
        <p:spPr>
          <a:xfrm flipH="1">
            <a:off x="6463135" y="1256788"/>
            <a:ext cx="1387800" cy="1304400"/>
          </a:xfrm>
          <a:prstGeom prst="bentConnector3">
            <a:avLst>
              <a:gd name="adj1" fmla="val -41785"/>
            </a:avLst>
          </a:prstGeom>
          <a:noFill/>
          <a:ln w="28575" cap="flat" cmpd="sng">
            <a:solidFill>
              <a:schemeClr val="accent6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412" name="Google Shape;412;p6"/>
          <p:cNvCxnSpPr>
            <a:endCxn id="404" idx="1"/>
          </p:cNvCxnSpPr>
          <p:nvPr/>
        </p:nvCxnSpPr>
        <p:spPr>
          <a:xfrm rot="5400000">
            <a:off x="1136877" y="2501135"/>
            <a:ext cx="1277700" cy="1257600"/>
          </a:xfrm>
          <a:prstGeom prst="bentConnector4">
            <a:avLst>
              <a:gd name="adj1" fmla="val -210"/>
              <a:gd name="adj2" fmla="val 124730"/>
            </a:avLst>
          </a:prstGeom>
          <a:noFill/>
          <a:ln w="28575" cap="flat" cmpd="sng">
            <a:solidFill>
              <a:schemeClr val="accent6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395" name="Google Shape;395;p6"/>
          <p:cNvSpPr txBox="1"/>
          <p:nvPr/>
        </p:nvSpPr>
        <p:spPr>
          <a:xfrm>
            <a:off x="1977758" y="2829600"/>
            <a:ext cx="17505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IMPLEMENT</a:t>
            </a:r>
            <a:endParaRPr sz="1400" b="1" i="0" u="none" strike="noStrike" cap="none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 dirty="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Deploy processes, playbooks, and procedures.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7"/>
          <p:cNvSpPr txBox="1">
            <a:spLocks noGrp="1"/>
          </p:cNvSpPr>
          <p:nvPr>
            <p:ph type="title"/>
          </p:nvPr>
        </p:nvSpPr>
        <p:spPr>
          <a:xfrm>
            <a:off x="1469250" y="2013475"/>
            <a:ext cx="6205500" cy="6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dirty="0"/>
              <a:t>Today: </a:t>
            </a:r>
            <a:r>
              <a:rPr lang="en" b="1" dirty="0">
                <a:latin typeface="Roboto Black"/>
                <a:ea typeface="Roboto Black"/>
                <a:cs typeface="Roboto Black"/>
                <a:sym typeface="Roboto Black"/>
              </a:rPr>
              <a:t>IMPLEMENT</a:t>
            </a:r>
            <a:endParaRPr b="1" dirty="0"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448" name="Google Shape;448;p7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" name="Google Shape;449;p7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Building Your vCISO Practice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50" name="Google Shape;450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  <p:sp>
        <p:nvSpPr>
          <p:cNvPr id="451" name="Google Shape;451;p7"/>
          <p:cNvSpPr txBox="1"/>
          <p:nvPr/>
        </p:nvSpPr>
        <p:spPr>
          <a:xfrm>
            <a:off x="1987650" y="2729825"/>
            <a:ext cx="5168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CA" sz="2000" b="0" i="0" u="none" strike="noStrike" cap="none" dirty="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From Planning Mode to Execution Mode</a:t>
            </a: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8"/>
          <p:cNvSpPr txBox="1">
            <a:spLocks noGrp="1"/>
          </p:cNvSpPr>
          <p:nvPr>
            <p:ph type="title"/>
          </p:nvPr>
        </p:nvSpPr>
        <p:spPr>
          <a:xfrm>
            <a:off x="1569650" y="1119200"/>
            <a:ext cx="52707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3200" b="1" dirty="0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rPr>
              <a:t>Poll</a:t>
            </a:r>
            <a:endParaRPr sz="3200" b="1" dirty="0">
              <a:solidFill>
                <a:schemeClr val="accent6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CA" sz="2800" dirty="0">
                <a:latin typeface="Roboto Medium"/>
                <a:ea typeface="Roboto Medium"/>
                <a:cs typeface="Roboto Medium"/>
                <a:sym typeface="Roboto Medium"/>
              </a:rPr>
              <a:t>Could a new hire follow your processes without crying?</a:t>
            </a:r>
            <a:endParaRPr sz="2800" dirty="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457" name="Google Shape;457;p8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8" name="Google Shape;458;p8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Building Your vCISO Practice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59" name="Google Shape;459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>
          <a:extLst>
            <a:ext uri="{FF2B5EF4-FFF2-40B4-BE49-F238E27FC236}">
              <a16:creationId xmlns:a16="http://schemas.microsoft.com/office/drawing/2014/main" id="{23C80081-8A84-D71E-AA7E-8298605A7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79">
            <a:extLst>
              <a:ext uri="{FF2B5EF4-FFF2-40B4-BE49-F238E27FC236}">
                <a16:creationId xmlns:a16="http://schemas.microsoft.com/office/drawing/2014/main" id="{51FCBEF3-61E4-808A-F8FB-5B572021703F}"/>
              </a:ext>
            </a:extLst>
          </p:cNvPr>
          <p:cNvSpPr txBox="1"/>
          <p:nvPr/>
        </p:nvSpPr>
        <p:spPr>
          <a:xfrm>
            <a:off x="1067150" y="1153200"/>
            <a:ext cx="6275700" cy="538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CA" sz="2000" b="1" i="0" u="none" strike="noStrike" cap="none" dirty="0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“Dress for Success” Framework</a:t>
            </a:r>
          </a:p>
        </p:txBody>
      </p:sp>
      <p:sp>
        <p:nvSpPr>
          <p:cNvPr id="465" name="Google Shape;465;p79">
            <a:extLst>
              <a:ext uri="{FF2B5EF4-FFF2-40B4-BE49-F238E27FC236}">
                <a16:creationId xmlns:a16="http://schemas.microsoft.com/office/drawing/2014/main" id="{36498298-1318-DBD1-1B01-589C4C850C9B}"/>
              </a:ext>
            </a:extLst>
          </p:cNvPr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p79">
            <a:extLst>
              <a:ext uri="{FF2B5EF4-FFF2-40B4-BE49-F238E27FC236}">
                <a16:creationId xmlns:a16="http://schemas.microsoft.com/office/drawing/2014/main" id="{0FF746D5-EF3A-4796-10A3-084BA97AF061}"/>
              </a:ext>
            </a:extLst>
          </p:cNvPr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 dirty="0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Process Requirements</a:t>
            </a:r>
            <a:endParaRPr sz="1500" b="1" i="0" u="none" strike="noStrike" cap="none" dirty="0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67" name="Google Shape;467;p79">
            <a:extLst>
              <a:ext uri="{FF2B5EF4-FFF2-40B4-BE49-F238E27FC236}">
                <a16:creationId xmlns:a16="http://schemas.microsoft.com/office/drawing/2014/main" id="{8CE74645-6671-6BD4-B974-CAEB750AC46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  <p:sp>
        <p:nvSpPr>
          <p:cNvPr id="468" name="Google Shape;468;p79">
            <a:extLst>
              <a:ext uri="{FF2B5EF4-FFF2-40B4-BE49-F238E27FC236}">
                <a16:creationId xmlns:a16="http://schemas.microsoft.com/office/drawing/2014/main" id="{921C8414-4CFE-5A0C-083D-35C4A2FEA76E}"/>
              </a:ext>
            </a:extLst>
          </p:cNvPr>
          <p:cNvSpPr txBox="1"/>
          <p:nvPr/>
        </p:nvSpPr>
        <p:spPr>
          <a:xfrm>
            <a:off x="1067150" y="2119431"/>
            <a:ext cx="6275700" cy="1600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6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Discovery</a:t>
            </a: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6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Requisition</a:t>
            </a: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6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Engagement</a:t>
            </a: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6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Services</a:t>
            </a: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-CA" sz="1600" dirty="0">
                <a:solidFill>
                  <a:schemeClr val="lt1"/>
                </a:solidFill>
                <a:latin typeface="Roboto Light"/>
                <a:ea typeface="Roboto Light"/>
                <a:sym typeface="Roboto Light"/>
              </a:rPr>
              <a:t>Stewardship</a:t>
            </a:r>
          </a:p>
        </p:txBody>
      </p:sp>
      <p:sp>
        <p:nvSpPr>
          <p:cNvPr id="2" name="Google Shape;468;p79">
            <a:extLst>
              <a:ext uri="{FF2B5EF4-FFF2-40B4-BE49-F238E27FC236}">
                <a16:creationId xmlns:a16="http://schemas.microsoft.com/office/drawing/2014/main" id="{C1ABD95E-31DD-2288-3B76-922E77D12BA2}"/>
              </a:ext>
            </a:extLst>
          </p:cNvPr>
          <p:cNvSpPr txBox="1"/>
          <p:nvPr/>
        </p:nvSpPr>
        <p:spPr>
          <a:xfrm>
            <a:off x="854863" y="1623660"/>
            <a:ext cx="6275700" cy="4677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None/>
            </a:pPr>
            <a:r>
              <a:rPr lang="en-CA" sz="1600" dirty="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Maintaining the Focus on the Client Journey</a:t>
            </a:r>
            <a:endParaRPr lang="en-CA" sz="1600" b="0" i="1" u="none" strike="noStrike" cap="none" dirty="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729941417"/>
      </p:ext>
    </p:extLst>
  </p:cSld>
  <p:clrMapOvr>
    <a:masterClrMapping/>
  </p:clrMapOvr>
</p:sld>
</file>

<file path=ppt/theme/theme1.xml><?xml version="1.0" encoding="utf-8"?>
<a:theme xmlns:a="http://schemas.openxmlformats.org/drawingml/2006/main" name="ScalePad Theme">
  <a:themeElements>
    <a:clrScheme name="Simple Light">
      <a:dk1>
        <a:srgbClr val="0A1C2B"/>
      </a:dk1>
      <a:lt1>
        <a:srgbClr val="FFFFFF"/>
      </a:lt1>
      <a:dk2>
        <a:srgbClr val="0A1C2B"/>
      </a:dk2>
      <a:lt2>
        <a:srgbClr val="F5F5F5"/>
      </a:lt2>
      <a:accent1>
        <a:srgbClr val="489D7E"/>
      </a:accent1>
      <a:accent2>
        <a:srgbClr val="226093"/>
      </a:accent2>
      <a:accent3>
        <a:srgbClr val="007674"/>
      </a:accent3>
      <a:accent4>
        <a:srgbClr val="D0314C"/>
      </a:accent4>
      <a:accent5>
        <a:srgbClr val="683568"/>
      </a:accent5>
      <a:accent6>
        <a:srgbClr val="EBA900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895</Words>
  <Application>Microsoft Macintosh PowerPoint</Application>
  <PresentationFormat>On-screen Show (16:9)</PresentationFormat>
  <Paragraphs>136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Roboto Medium</vt:lpstr>
      <vt:lpstr>Roboto</vt:lpstr>
      <vt:lpstr>Roboto Light</vt:lpstr>
      <vt:lpstr>Roboto Thin</vt:lpstr>
      <vt:lpstr>Roboto Black</vt:lpstr>
      <vt:lpstr>Arial</vt:lpstr>
      <vt:lpstr>ScalePad Theme</vt:lpstr>
      <vt:lpstr>Building Your vCISO Practice: A Growth Path for MSPs</vt:lpstr>
      <vt:lpstr>Luis Giraldo</vt:lpstr>
      <vt:lpstr>PowerPoint Presentation</vt:lpstr>
      <vt:lpstr>https://go.scalepad.com/vCISO-Resources</vt:lpstr>
      <vt:lpstr>Today’s Agenda</vt:lpstr>
      <vt:lpstr>PowerPoint Presentation</vt:lpstr>
      <vt:lpstr>Today: IMPLEMENT</vt:lpstr>
      <vt:lpstr>Poll Could a new hire follow your processes without crying?</vt:lpstr>
      <vt:lpstr>PowerPoint Presentation</vt:lpstr>
      <vt:lpstr>PowerPoint Presentation</vt:lpstr>
      <vt:lpstr>Poll Can you onboard a new customer without them crying?</vt:lpstr>
      <vt:lpstr>PowerPoint Presentation</vt:lpstr>
      <vt:lpstr>Poll Was signing the contract the high point of your client experience?</vt:lpstr>
      <vt:lpstr>PowerPoint Presentation</vt:lpstr>
      <vt:lpstr>Learn More About</vt:lpstr>
      <vt:lpstr>Learn more about the PowerGRYD™ vCISO System</vt:lpstr>
      <vt:lpstr>Building Your vCISO Practice: A Growth Path for MSPs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Luis Giraldo</cp:lastModifiedBy>
  <cp:revision>12</cp:revision>
  <dcterms:modified xsi:type="dcterms:W3CDTF">2025-08-07T14:50:15Z</dcterms:modified>
</cp:coreProperties>
</file>